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8" r:id="rId3"/>
    <p:sldId id="331" r:id="rId4"/>
    <p:sldId id="259" r:id="rId5"/>
    <p:sldId id="260" r:id="rId6"/>
    <p:sldId id="261" r:id="rId7"/>
    <p:sldId id="332" r:id="rId8"/>
    <p:sldId id="262" r:id="rId9"/>
    <p:sldId id="263" r:id="rId10"/>
    <p:sldId id="264" r:id="rId11"/>
    <p:sldId id="316" r:id="rId12"/>
    <p:sldId id="317" r:id="rId13"/>
    <p:sldId id="318" r:id="rId14"/>
    <p:sldId id="319" r:id="rId15"/>
    <p:sldId id="320" r:id="rId16"/>
    <p:sldId id="321" r:id="rId17"/>
    <p:sldId id="322" r:id="rId18"/>
    <p:sldId id="265" r:id="rId19"/>
    <p:sldId id="323" r:id="rId20"/>
    <p:sldId id="294" r:id="rId21"/>
    <p:sldId id="324" r:id="rId22"/>
    <p:sldId id="295" r:id="rId23"/>
    <p:sldId id="325" r:id="rId24"/>
    <p:sldId id="296" r:id="rId25"/>
    <p:sldId id="326" r:id="rId26"/>
    <p:sldId id="327" r:id="rId27"/>
    <p:sldId id="293" r:id="rId28"/>
    <p:sldId id="298" r:id="rId29"/>
    <p:sldId id="328" r:id="rId30"/>
    <p:sldId id="329" r:id="rId31"/>
    <p:sldId id="330" r:id="rId32"/>
    <p:sldId id="302" r:id="rId33"/>
    <p:sldId id="305"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1F1E"/>
    <a:srgbClr val="A4B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75" autoAdjust="0"/>
    <p:restoredTop sz="94660"/>
  </p:normalViewPr>
  <p:slideViewPr>
    <p:cSldViewPr>
      <p:cViewPr>
        <p:scale>
          <a:sx n="69" d="100"/>
          <a:sy n="69" d="100"/>
        </p:scale>
        <p:origin x="514" y="37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02994AC-BE2F-4989-84D3-3084FE17689C}" type="datetimeFigureOut">
              <a:rPr lang="en-IN" smtClean="0"/>
              <a:t>22-01-2024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A79964D-6F92-46CF-90D5-84A689CA10A9}" type="slidenum">
              <a:rPr lang="en-IN" smtClean="0"/>
              <a:t>‹#›</a:t>
            </a:fld>
            <a:endParaRPr lang="en-IN"/>
          </a:p>
        </p:txBody>
      </p:sp>
    </p:spTree>
    <p:extLst>
      <p:ext uri="{BB962C8B-B14F-4D97-AF65-F5344CB8AC3E}">
        <p14:creationId xmlns:p14="http://schemas.microsoft.com/office/powerpoint/2010/main" val="428762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79964D-6F92-46CF-90D5-84A689CA10A9}" type="slidenum">
              <a:rPr lang="en-IN" smtClean="0"/>
              <a:t>24</a:t>
            </a:fld>
            <a:endParaRPr lang="en-IN"/>
          </a:p>
        </p:txBody>
      </p:sp>
    </p:spTree>
    <p:extLst>
      <p:ext uri="{BB962C8B-B14F-4D97-AF65-F5344CB8AC3E}">
        <p14:creationId xmlns:p14="http://schemas.microsoft.com/office/powerpoint/2010/main" val="2322018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79964D-6F92-46CF-90D5-84A689CA10A9}" type="slidenum">
              <a:rPr lang="en-IN" smtClean="0"/>
              <a:t>25</a:t>
            </a:fld>
            <a:endParaRPr lang="en-IN"/>
          </a:p>
        </p:txBody>
      </p:sp>
    </p:spTree>
    <p:extLst>
      <p:ext uri="{BB962C8B-B14F-4D97-AF65-F5344CB8AC3E}">
        <p14:creationId xmlns:p14="http://schemas.microsoft.com/office/powerpoint/2010/main" val="391849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79964D-6F92-46CF-90D5-84A689CA10A9}" type="slidenum">
              <a:rPr lang="en-IN" smtClean="0"/>
              <a:t>26</a:t>
            </a:fld>
            <a:endParaRPr lang="en-IN"/>
          </a:p>
        </p:txBody>
      </p:sp>
    </p:spTree>
    <p:extLst>
      <p:ext uri="{BB962C8B-B14F-4D97-AF65-F5344CB8AC3E}">
        <p14:creationId xmlns:p14="http://schemas.microsoft.com/office/powerpoint/2010/main" val="140450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66291" y="389001"/>
            <a:ext cx="6277609" cy="802640"/>
          </a:xfrm>
          <a:prstGeom prst="rect">
            <a:avLst/>
          </a:prstGeom>
        </p:spPr>
        <p:txBody>
          <a:bodyPr wrap="square" lIns="0" tIns="0" rIns="0" bIns="0">
            <a:spAutoFit/>
          </a:bodyPr>
          <a:lstStyle>
            <a:lvl1pPr>
              <a:defRPr sz="5100" b="0" i="0">
                <a:solidFill>
                  <a:schemeClr val="tx1"/>
                </a:solidFill>
                <a:latin typeface="Impact"/>
                <a:cs typeface="Impac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chemeClr val="tx1"/>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chemeClr val="tx1"/>
                </a:solidFill>
                <a:latin typeface="Impact"/>
                <a:cs typeface="Impact"/>
              </a:defRPr>
            </a:lvl1pPr>
          </a:lstStyle>
          <a:p>
            <a:endParaRPr/>
          </a:p>
        </p:txBody>
      </p:sp>
      <p:sp>
        <p:nvSpPr>
          <p:cNvPr id="3" name="Holder 3"/>
          <p:cNvSpPr>
            <a:spLocks noGrp="1"/>
          </p:cNvSpPr>
          <p:nvPr>
            <p:ph sz="half" idx="2"/>
          </p:nvPr>
        </p:nvSpPr>
        <p:spPr>
          <a:xfrm>
            <a:off x="914400" y="1905000"/>
            <a:ext cx="5562600" cy="41224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0" i="0">
                <a:solidFill>
                  <a:schemeClr val="tx1"/>
                </a:solidFill>
                <a:latin typeface="Impact"/>
                <a:cs typeface="Impac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1908790" cy="6858000"/>
          </a:xfrm>
          <a:custGeom>
            <a:avLst/>
            <a:gdLst/>
            <a:ahLst/>
            <a:cxnLst/>
            <a:rect l="l" t="t" r="r" b="b"/>
            <a:pathLst>
              <a:path w="11908790" h="6858000">
                <a:moveTo>
                  <a:pt x="11908282" y="0"/>
                </a:moveTo>
                <a:lnTo>
                  <a:pt x="0" y="0"/>
                </a:lnTo>
                <a:lnTo>
                  <a:pt x="0" y="6858000"/>
                </a:lnTo>
                <a:lnTo>
                  <a:pt x="11908282" y="6858000"/>
                </a:lnTo>
                <a:lnTo>
                  <a:pt x="11908282" y="0"/>
                </a:lnTo>
                <a:close/>
              </a:path>
            </a:pathLst>
          </a:custGeom>
          <a:solidFill>
            <a:srgbClr val="FDF9C8"/>
          </a:solidFill>
        </p:spPr>
        <p:txBody>
          <a:bodyPr wrap="square" lIns="0" tIns="0" rIns="0" bIns="0" rtlCol="0"/>
          <a:lstStyle/>
          <a:p>
            <a:endParaRPr/>
          </a:p>
        </p:txBody>
      </p:sp>
      <p:sp>
        <p:nvSpPr>
          <p:cNvPr id="17" name="bg object 17"/>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18" name="bg object 18"/>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sp>
        <p:nvSpPr>
          <p:cNvPr id="2" name="Holder 2"/>
          <p:cNvSpPr>
            <a:spLocks noGrp="1"/>
          </p:cNvSpPr>
          <p:nvPr>
            <p:ph type="title"/>
          </p:nvPr>
        </p:nvSpPr>
        <p:spPr>
          <a:xfrm>
            <a:off x="913891" y="-23007"/>
            <a:ext cx="10717885" cy="1908810"/>
          </a:xfrm>
          <a:prstGeom prst="rect">
            <a:avLst/>
          </a:prstGeom>
        </p:spPr>
        <p:txBody>
          <a:bodyPr wrap="square" lIns="0" tIns="0" rIns="0" bIns="0">
            <a:spAutoFit/>
          </a:bodyPr>
          <a:lstStyle>
            <a:lvl1pPr>
              <a:defRPr sz="5100" b="0" i="0">
                <a:solidFill>
                  <a:schemeClr val="tx1"/>
                </a:solidFill>
                <a:latin typeface="Impact"/>
                <a:cs typeface="Impact"/>
              </a:defRPr>
            </a:lvl1pPr>
          </a:lstStyle>
          <a:p>
            <a:endParaRPr/>
          </a:p>
        </p:txBody>
      </p:sp>
      <p:sp>
        <p:nvSpPr>
          <p:cNvPr id="3" name="Holder 3"/>
          <p:cNvSpPr>
            <a:spLocks noGrp="1"/>
          </p:cNvSpPr>
          <p:nvPr>
            <p:ph type="body" idx="1"/>
          </p:nvPr>
        </p:nvSpPr>
        <p:spPr>
          <a:xfrm>
            <a:off x="1232103" y="1745360"/>
            <a:ext cx="9262745" cy="4177665"/>
          </a:xfrm>
          <a:prstGeom prst="rect">
            <a:avLst/>
          </a:prstGeom>
        </p:spPr>
        <p:txBody>
          <a:bodyPr wrap="square" lIns="0" tIns="0" rIns="0" bIns="0">
            <a:spAutoFit/>
          </a:bodyPr>
          <a:lstStyle>
            <a:lvl1pPr>
              <a:defRPr sz="2400" b="0" i="0">
                <a:solidFill>
                  <a:schemeClr val="tx1"/>
                </a:solidFill>
                <a:latin typeface="Cambria"/>
                <a:cs typeface="Cambri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76200"/>
            <a:ext cx="12192000" cy="6858000"/>
          </a:xfrm>
          <a:custGeom>
            <a:avLst/>
            <a:gdLst/>
            <a:ahLst/>
            <a:cxnLst/>
            <a:rect l="l" t="t" r="r" b="b"/>
            <a:pathLst>
              <a:path w="12192000" h="6858000">
                <a:moveTo>
                  <a:pt x="12191746" y="0"/>
                </a:moveTo>
                <a:lnTo>
                  <a:pt x="0" y="0"/>
                </a:lnTo>
                <a:lnTo>
                  <a:pt x="0" y="6858000"/>
                </a:lnTo>
                <a:lnTo>
                  <a:pt x="12191746" y="6858000"/>
                </a:lnTo>
                <a:lnTo>
                  <a:pt x="12191746" y="0"/>
                </a:lnTo>
                <a:close/>
              </a:path>
            </a:pathLst>
          </a:custGeom>
          <a:solidFill>
            <a:srgbClr val="A4B592"/>
          </a:solidFill>
        </p:spPr>
        <p:txBody>
          <a:bodyPr wrap="square" lIns="0" tIns="0" rIns="0" bIns="0" rtlCol="0"/>
          <a:lstStyle/>
          <a:p>
            <a:endParaRPr/>
          </a:p>
        </p:txBody>
      </p:sp>
      <p:sp>
        <p:nvSpPr>
          <p:cNvPr id="3" name="object 3"/>
          <p:cNvSpPr/>
          <p:nvPr/>
        </p:nvSpPr>
        <p:spPr>
          <a:xfrm>
            <a:off x="3557015" y="630936"/>
            <a:ext cx="5234940" cy="5229225"/>
          </a:xfrm>
          <a:custGeom>
            <a:avLst/>
            <a:gdLst/>
            <a:ahLst/>
            <a:cxnLst/>
            <a:rect l="l" t="t" r="r" b="b"/>
            <a:pathLst>
              <a:path w="5234940" h="5229225">
                <a:moveTo>
                  <a:pt x="2617470" y="0"/>
                </a:moveTo>
                <a:lnTo>
                  <a:pt x="2566670" y="4699"/>
                </a:lnTo>
                <a:lnTo>
                  <a:pt x="2517521" y="17399"/>
                </a:lnTo>
                <a:lnTo>
                  <a:pt x="2469896" y="36449"/>
                </a:lnTo>
                <a:lnTo>
                  <a:pt x="2420620" y="60325"/>
                </a:lnTo>
                <a:lnTo>
                  <a:pt x="2374646" y="87249"/>
                </a:lnTo>
                <a:lnTo>
                  <a:pt x="2327021" y="115824"/>
                </a:lnTo>
                <a:lnTo>
                  <a:pt x="2231771" y="166624"/>
                </a:lnTo>
                <a:lnTo>
                  <a:pt x="2184146" y="185674"/>
                </a:lnTo>
                <a:lnTo>
                  <a:pt x="2134870" y="198374"/>
                </a:lnTo>
                <a:lnTo>
                  <a:pt x="2085721" y="204724"/>
                </a:lnTo>
                <a:lnTo>
                  <a:pt x="2033397" y="204724"/>
                </a:lnTo>
                <a:lnTo>
                  <a:pt x="1979422" y="201549"/>
                </a:lnTo>
                <a:lnTo>
                  <a:pt x="1925447" y="195199"/>
                </a:lnTo>
                <a:lnTo>
                  <a:pt x="1871472" y="187325"/>
                </a:lnTo>
                <a:lnTo>
                  <a:pt x="1817497" y="180975"/>
                </a:lnTo>
                <a:lnTo>
                  <a:pt x="1763522" y="176149"/>
                </a:lnTo>
                <a:lnTo>
                  <a:pt x="1712722" y="177800"/>
                </a:lnTo>
                <a:lnTo>
                  <a:pt x="1663446" y="184150"/>
                </a:lnTo>
                <a:lnTo>
                  <a:pt x="1615821" y="198374"/>
                </a:lnTo>
                <a:lnTo>
                  <a:pt x="1576197" y="219075"/>
                </a:lnTo>
                <a:lnTo>
                  <a:pt x="1538097" y="245999"/>
                </a:lnTo>
                <a:lnTo>
                  <a:pt x="1504823" y="277749"/>
                </a:lnTo>
                <a:lnTo>
                  <a:pt x="1471422" y="314325"/>
                </a:lnTo>
                <a:lnTo>
                  <a:pt x="1441323" y="352425"/>
                </a:lnTo>
                <a:lnTo>
                  <a:pt x="1380998" y="431800"/>
                </a:lnTo>
                <a:lnTo>
                  <a:pt x="1350772" y="469900"/>
                </a:lnTo>
                <a:lnTo>
                  <a:pt x="1319022" y="506349"/>
                </a:lnTo>
                <a:lnTo>
                  <a:pt x="1282573" y="538099"/>
                </a:lnTo>
                <a:lnTo>
                  <a:pt x="1247648" y="566674"/>
                </a:lnTo>
                <a:lnTo>
                  <a:pt x="1207897" y="588899"/>
                </a:lnTo>
                <a:lnTo>
                  <a:pt x="1165098" y="607949"/>
                </a:lnTo>
                <a:lnTo>
                  <a:pt x="1118997" y="623824"/>
                </a:lnTo>
                <a:lnTo>
                  <a:pt x="1071372" y="638175"/>
                </a:lnTo>
                <a:lnTo>
                  <a:pt x="1023874" y="650875"/>
                </a:lnTo>
                <a:lnTo>
                  <a:pt x="974598" y="663575"/>
                </a:lnTo>
                <a:lnTo>
                  <a:pt x="928624" y="677799"/>
                </a:lnTo>
                <a:lnTo>
                  <a:pt x="882523" y="693674"/>
                </a:lnTo>
                <a:lnTo>
                  <a:pt x="839724" y="712724"/>
                </a:lnTo>
                <a:lnTo>
                  <a:pt x="801624" y="736600"/>
                </a:lnTo>
                <a:lnTo>
                  <a:pt x="766699" y="765175"/>
                </a:lnTo>
                <a:lnTo>
                  <a:pt x="738124" y="800100"/>
                </a:lnTo>
                <a:lnTo>
                  <a:pt x="714248" y="838200"/>
                </a:lnTo>
                <a:lnTo>
                  <a:pt x="695198" y="880999"/>
                </a:lnTo>
                <a:lnTo>
                  <a:pt x="679323" y="926973"/>
                </a:lnTo>
                <a:lnTo>
                  <a:pt x="665099" y="973074"/>
                </a:lnTo>
                <a:lnTo>
                  <a:pt x="652399" y="1022223"/>
                </a:lnTo>
                <a:lnTo>
                  <a:pt x="639699" y="1069848"/>
                </a:lnTo>
                <a:lnTo>
                  <a:pt x="625348" y="1117473"/>
                </a:lnTo>
                <a:lnTo>
                  <a:pt x="609473" y="1163574"/>
                </a:lnTo>
                <a:lnTo>
                  <a:pt x="590423" y="1206373"/>
                </a:lnTo>
                <a:lnTo>
                  <a:pt x="568198" y="1246124"/>
                </a:lnTo>
                <a:lnTo>
                  <a:pt x="539623" y="1281049"/>
                </a:lnTo>
                <a:lnTo>
                  <a:pt x="508000" y="1317498"/>
                </a:lnTo>
                <a:lnTo>
                  <a:pt x="471424" y="1349248"/>
                </a:lnTo>
                <a:lnTo>
                  <a:pt x="352425" y="1439799"/>
                </a:lnTo>
                <a:lnTo>
                  <a:pt x="314325" y="1469898"/>
                </a:lnTo>
                <a:lnTo>
                  <a:pt x="277749" y="1503299"/>
                </a:lnTo>
                <a:lnTo>
                  <a:pt x="245999" y="1536573"/>
                </a:lnTo>
                <a:lnTo>
                  <a:pt x="219075" y="1574673"/>
                </a:lnTo>
                <a:lnTo>
                  <a:pt x="198374" y="1614424"/>
                </a:lnTo>
                <a:lnTo>
                  <a:pt x="184150" y="1662049"/>
                </a:lnTo>
                <a:lnTo>
                  <a:pt x="177800" y="1711198"/>
                </a:lnTo>
                <a:lnTo>
                  <a:pt x="176149" y="1761998"/>
                </a:lnTo>
                <a:lnTo>
                  <a:pt x="180975" y="1815973"/>
                </a:lnTo>
                <a:lnTo>
                  <a:pt x="187325" y="1869948"/>
                </a:lnTo>
                <a:lnTo>
                  <a:pt x="195199" y="1923923"/>
                </a:lnTo>
                <a:lnTo>
                  <a:pt x="201549" y="1977898"/>
                </a:lnTo>
                <a:lnTo>
                  <a:pt x="204724" y="2031873"/>
                </a:lnTo>
                <a:lnTo>
                  <a:pt x="204724" y="2084197"/>
                </a:lnTo>
                <a:lnTo>
                  <a:pt x="198374" y="2133473"/>
                </a:lnTo>
                <a:lnTo>
                  <a:pt x="185674" y="2182622"/>
                </a:lnTo>
                <a:lnTo>
                  <a:pt x="166624" y="2228723"/>
                </a:lnTo>
                <a:lnTo>
                  <a:pt x="142875" y="2276348"/>
                </a:lnTo>
                <a:lnTo>
                  <a:pt x="115824" y="2323973"/>
                </a:lnTo>
                <a:lnTo>
                  <a:pt x="87249" y="2371598"/>
                </a:lnTo>
                <a:lnTo>
                  <a:pt x="60325" y="2417572"/>
                </a:lnTo>
                <a:lnTo>
                  <a:pt x="36449" y="2466848"/>
                </a:lnTo>
                <a:lnTo>
                  <a:pt x="17399" y="2514473"/>
                </a:lnTo>
                <a:lnTo>
                  <a:pt x="4699" y="2563622"/>
                </a:lnTo>
                <a:lnTo>
                  <a:pt x="0" y="2614422"/>
                </a:lnTo>
                <a:lnTo>
                  <a:pt x="4699" y="2665222"/>
                </a:lnTo>
                <a:lnTo>
                  <a:pt x="17399" y="2714371"/>
                </a:lnTo>
                <a:lnTo>
                  <a:pt x="36449" y="2761996"/>
                </a:lnTo>
                <a:lnTo>
                  <a:pt x="60325" y="2811272"/>
                </a:lnTo>
                <a:lnTo>
                  <a:pt x="87249" y="2857246"/>
                </a:lnTo>
                <a:lnTo>
                  <a:pt x="115824" y="2904871"/>
                </a:lnTo>
                <a:lnTo>
                  <a:pt x="142875" y="2952496"/>
                </a:lnTo>
                <a:lnTo>
                  <a:pt x="166624" y="3000121"/>
                </a:lnTo>
                <a:lnTo>
                  <a:pt x="185674" y="3046222"/>
                </a:lnTo>
                <a:lnTo>
                  <a:pt x="198374" y="3095371"/>
                </a:lnTo>
                <a:lnTo>
                  <a:pt x="204724" y="3144647"/>
                </a:lnTo>
                <a:lnTo>
                  <a:pt x="204724" y="3196971"/>
                </a:lnTo>
                <a:lnTo>
                  <a:pt x="201549" y="3250946"/>
                </a:lnTo>
                <a:lnTo>
                  <a:pt x="195199" y="3304921"/>
                </a:lnTo>
                <a:lnTo>
                  <a:pt x="187325" y="3358896"/>
                </a:lnTo>
                <a:lnTo>
                  <a:pt x="180975" y="3412871"/>
                </a:lnTo>
                <a:lnTo>
                  <a:pt x="176149" y="3466846"/>
                </a:lnTo>
                <a:lnTo>
                  <a:pt x="177800" y="3517646"/>
                </a:lnTo>
                <a:lnTo>
                  <a:pt x="184150" y="3566795"/>
                </a:lnTo>
                <a:lnTo>
                  <a:pt x="198374" y="3614420"/>
                </a:lnTo>
                <a:lnTo>
                  <a:pt x="219075" y="3654171"/>
                </a:lnTo>
                <a:lnTo>
                  <a:pt x="245999" y="3692271"/>
                </a:lnTo>
                <a:lnTo>
                  <a:pt x="277749" y="3725545"/>
                </a:lnTo>
                <a:lnTo>
                  <a:pt x="314325" y="3758946"/>
                </a:lnTo>
                <a:lnTo>
                  <a:pt x="352425" y="3789045"/>
                </a:lnTo>
                <a:lnTo>
                  <a:pt x="471424" y="3879596"/>
                </a:lnTo>
                <a:lnTo>
                  <a:pt x="508000" y="3911346"/>
                </a:lnTo>
                <a:lnTo>
                  <a:pt x="539623" y="3947795"/>
                </a:lnTo>
                <a:lnTo>
                  <a:pt x="568198" y="3982720"/>
                </a:lnTo>
                <a:lnTo>
                  <a:pt x="590423" y="4022471"/>
                </a:lnTo>
                <a:lnTo>
                  <a:pt x="609473" y="4065270"/>
                </a:lnTo>
                <a:lnTo>
                  <a:pt x="625348" y="4111371"/>
                </a:lnTo>
                <a:lnTo>
                  <a:pt x="639699" y="4158996"/>
                </a:lnTo>
                <a:lnTo>
                  <a:pt x="652399" y="4206621"/>
                </a:lnTo>
                <a:lnTo>
                  <a:pt x="665099" y="4255770"/>
                </a:lnTo>
                <a:lnTo>
                  <a:pt x="679323" y="4301871"/>
                </a:lnTo>
                <a:lnTo>
                  <a:pt x="695198" y="4347845"/>
                </a:lnTo>
                <a:lnTo>
                  <a:pt x="714248" y="4390644"/>
                </a:lnTo>
                <a:lnTo>
                  <a:pt x="738124" y="4428744"/>
                </a:lnTo>
                <a:lnTo>
                  <a:pt x="766699" y="4463669"/>
                </a:lnTo>
                <a:lnTo>
                  <a:pt x="801624" y="4492244"/>
                </a:lnTo>
                <a:lnTo>
                  <a:pt x="839724" y="4516120"/>
                </a:lnTo>
                <a:lnTo>
                  <a:pt x="882523" y="4535170"/>
                </a:lnTo>
                <a:lnTo>
                  <a:pt x="928624" y="4551045"/>
                </a:lnTo>
                <a:lnTo>
                  <a:pt x="974598" y="4565269"/>
                </a:lnTo>
                <a:lnTo>
                  <a:pt x="1023874" y="4577969"/>
                </a:lnTo>
                <a:lnTo>
                  <a:pt x="1071372" y="4590669"/>
                </a:lnTo>
                <a:lnTo>
                  <a:pt x="1118997" y="4605020"/>
                </a:lnTo>
                <a:lnTo>
                  <a:pt x="1165098" y="4620895"/>
                </a:lnTo>
                <a:lnTo>
                  <a:pt x="1207897" y="4639945"/>
                </a:lnTo>
                <a:lnTo>
                  <a:pt x="1247648" y="4662170"/>
                </a:lnTo>
                <a:lnTo>
                  <a:pt x="1282573" y="4690745"/>
                </a:lnTo>
                <a:lnTo>
                  <a:pt x="1319022" y="4722495"/>
                </a:lnTo>
                <a:lnTo>
                  <a:pt x="1350772" y="4758944"/>
                </a:lnTo>
                <a:lnTo>
                  <a:pt x="1380998" y="4797044"/>
                </a:lnTo>
                <a:lnTo>
                  <a:pt x="1441323" y="4876419"/>
                </a:lnTo>
                <a:lnTo>
                  <a:pt x="1471422" y="4914519"/>
                </a:lnTo>
                <a:lnTo>
                  <a:pt x="1504823" y="4951095"/>
                </a:lnTo>
                <a:lnTo>
                  <a:pt x="1538097" y="4982794"/>
                </a:lnTo>
                <a:lnTo>
                  <a:pt x="1576197" y="5009781"/>
                </a:lnTo>
                <a:lnTo>
                  <a:pt x="1615821" y="5030419"/>
                </a:lnTo>
                <a:lnTo>
                  <a:pt x="1663446" y="5044706"/>
                </a:lnTo>
                <a:lnTo>
                  <a:pt x="1712722" y="5051056"/>
                </a:lnTo>
                <a:lnTo>
                  <a:pt x="1763522" y="5052644"/>
                </a:lnTo>
                <a:lnTo>
                  <a:pt x="1817497" y="5047881"/>
                </a:lnTo>
                <a:lnTo>
                  <a:pt x="1871472" y="5041531"/>
                </a:lnTo>
                <a:lnTo>
                  <a:pt x="1925447" y="5033594"/>
                </a:lnTo>
                <a:lnTo>
                  <a:pt x="1979422" y="5027244"/>
                </a:lnTo>
                <a:lnTo>
                  <a:pt x="2033397" y="5024069"/>
                </a:lnTo>
                <a:lnTo>
                  <a:pt x="2085721" y="5024069"/>
                </a:lnTo>
                <a:lnTo>
                  <a:pt x="2134870" y="5030419"/>
                </a:lnTo>
                <a:lnTo>
                  <a:pt x="2184146" y="5043119"/>
                </a:lnTo>
                <a:lnTo>
                  <a:pt x="2231771" y="5062169"/>
                </a:lnTo>
                <a:lnTo>
                  <a:pt x="2327021" y="5112969"/>
                </a:lnTo>
                <a:lnTo>
                  <a:pt x="2374646" y="5141531"/>
                </a:lnTo>
                <a:lnTo>
                  <a:pt x="2420620" y="5168519"/>
                </a:lnTo>
                <a:lnTo>
                  <a:pt x="2469896" y="5192331"/>
                </a:lnTo>
                <a:lnTo>
                  <a:pt x="2517521" y="5211381"/>
                </a:lnTo>
                <a:lnTo>
                  <a:pt x="2566670" y="5224081"/>
                </a:lnTo>
                <a:lnTo>
                  <a:pt x="2617470" y="5228844"/>
                </a:lnTo>
                <a:lnTo>
                  <a:pt x="2668270" y="5224081"/>
                </a:lnTo>
                <a:lnTo>
                  <a:pt x="2717419" y="5211381"/>
                </a:lnTo>
                <a:lnTo>
                  <a:pt x="2765044" y="5192331"/>
                </a:lnTo>
                <a:lnTo>
                  <a:pt x="2814320" y="5168519"/>
                </a:lnTo>
                <a:lnTo>
                  <a:pt x="2860294" y="5141531"/>
                </a:lnTo>
                <a:lnTo>
                  <a:pt x="2907919" y="5112969"/>
                </a:lnTo>
                <a:lnTo>
                  <a:pt x="3003168" y="5062169"/>
                </a:lnTo>
                <a:lnTo>
                  <a:pt x="3049269" y="5043119"/>
                </a:lnTo>
                <a:lnTo>
                  <a:pt x="3100069" y="5030419"/>
                </a:lnTo>
                <a:lnTo>
                  <a:pt x="3149218" y="5024069"/>
                </a:lnTo>
                <a:lnTo>
                  <a:pt x="3201542" y="5024069"/>
                </a:lnTo>
                <a:lnTo>
                  <a:pt x="3255517" y="5027244"/>
                </a:lnTo>
                <a:lnTo>
                  <a:pt x="3309492" y="5033594"/>
                </a:lnTo>
                <a:lnTo>
                  <a:pt x="3363467" y="5041531"/>
                </a:lnTo>
                <a:lnTo>
                  <a:pt x="3417442" y="5047881"/>
                </a:lnTo>
                <a:lnTo>
                  <a:pt x="3471417" y="5052644"/>
                </a:lnTo>
                <a:lnTo>
                  <a:pt x="3522217" y="5051056"/>
                </a:lnTo>
                <a:lnTo>
                  <a:pt x="3571493" y="5044706"/>
                </a:lnTo>
                <a:lnTo>
                  <a:pt x="3619118" y="5030419"/>
                </a:lnTo>
                <a:lnTo>
                  <a:pt x="3658742" y="5009781"/>
                </a:lnTo>
                <a:lnTo>
                  <a:pt x="3696842" y="4982794"/>
                </a:lnTo>
                <a:lnTo>
                  <a:pt x="3730116" y="4951095"/>
                </a:lnTo>
                <a:lnTo>
                  <a:pt x="3763517" y="4914519"/>
                </a:lnTo>
                <a:lnTo>
                  <a:pt x="3793616" y="4876419"/>
                </a:lnTo>
                <a:lnTo>
                  <a:pt x="3853941" y="4797044"/>
                </a:lnTo>
                <a:lnTo>
                  <a:pt x="3884167" y="4758944"/>
                </a:lnTo>
                <a:lnTo>
                  <a:pt x="3915917" y="4722495"/>
                </a:lnTo>
                <a:lnTo>
                  <a:pt x="3952366" y="4690745"/>
                </a:lnTo>
                <a:lnTo>
                  <a:pt x="3987291" y="4662170"/>
                </a:lnTo>
                <a:lnTo>
                  <a:pt x="4027042" y="4639945"/>
                </a:lnTo>
                <a:lnTo>
                  <a:pt x="4069841" y="4620895"/>
                </a:lnTo>
                <a:lnTo>
                  <a:pt x="4115942" y="4605020"/>
                </a:lnTo>
                <a:lnTo>
                  <a:pt x="4163567" y="4590669"/>
                </a:lnTo>
                <a:lnTo>
                  <a:pt x="4211066" y="4577969"/>
                </a:lnTo>
                <a:lnTo>
                  <a:pt x="4260342" y="4565269"/>
                </a:lnTo>
                <a:lnTo>
                  <a:pt x="4306316" y="4551045"/>
                </a:lnTo>
                <a:lnTo>
                  <a:pt x="4352417" y="4535170"/>
                </a:lnTo>
                <a:lnTo>
                  <a:pt x="4395216" y="4516120"/>
                </a:lnTo>
                <a:lnTo>
                  <a:pt x="4433316" y="4492244"/>
                </a:lnTo>
                <a:lnTo>
                  <a:pt x="4468241" y="4463669"/>
                </a:lnTo>
                <a:lnTo>
                  <a:pt x="4496816" y="4428744"/>
                </a:lnTo>
                <a:lnTo>
                  <a:pt x="4520692" y="4390644"/>
                </a:lnTo>
                <a:lnTo>
                  <a:pt x="4539742" y="4347845"/>
                </a:lnTo>
                <a:lnTo>
                  <a:pt x="4555617" y="4301871"/>
                </a:lnTo>
                <a:lnTo>
                  <a:pt x="4569841" y="4255770"/>
                </a:lnTo>
                <a:lnTo>
                  <a:pt x="4582541" y="4206621"/>
                </a:lnTo>
                <a:lnTo>
                  <a:pt x="4595241" y="4158996"/>
                </a:lnTo>
                <a:lnTo>
                  <a:pt x="4609592" y="4111371"/>
                </a:lnTo>
                <a:lnTo>
                  <a:pt x="4625467" y="4065270"/>
                </a:lnTo>
                <a:lnTo>
                  <a:pt x="4644517" y="4022471"/>
                </a:lnTo>
                <a:lnTo>
                  <a:pt x="4666742" y="3982720"/>
                </a:lnTo>
                <a:lnTo>
                  <a:pt x="4695317" y="3947795"/>
                </a:lnTo>
                <a:lnTo>
                  <a:pt x="4726940" y="3911346"/>
                </a:lnTo>
                <a:lnTo>
                  <a:pt x="4763516" y="3879596"/>
                </a:lnTo>
                <a:lnTo>
                  <a:pt x="4801616" y="3849370"/>
                </a:lnTo>
                <a:lnTo>
                  <a:pt x="4842891" y="3819271"/>
                </a:lnTo>
                <a:lnTo>
                  <a:pt x="4882515" y="3789045"/>
                </a:lnTo>
                <a:lnTo>
                  <a:pt x="4920615" y="3758946"/>
                </a:lnTo>
                <a:lnTo>
                  <a:pt x="4957191" y="3725545"/>
                </a:lnTo>
                <a:lnTo>
                  <a:pt x="4988941" y="3692271"/>
                </a:lnTo>
                <a:lnTo>
                  <a:pt x="5015865" y="3654171"/>
                </a:lnTo>
                <a:lnTo>
                  <a:pt x="5036566" y="3614420"/>
                </a:lnTo>
                <a:lnTo>
                  <a:pt x="5050790" y="3566795"/>
                </a:lnTo>
                <a:lnTo>
                  <a:pt x="5057140" y="3517646"/>
                </a:lnTo>
                <a:lnTo>
                  <a:pt x="5058791" y="3466846"/>
                </a:lnTo>
                <a:lnTo>
                  <a:pt x="5053965" y="3412871"/>
                </a:lnTo>
                <a:lnTo>
                  <a:pt x="5047615" y="3358896"/>
                </a:lnTo>
                <a:lnTo>
                  <a:pt x="5039741" y="3304921"/>
                </a:lnTo>
                <a:lnTo>
                  <a:pt x="5033391" y="3250946"/>
                </a:lnTo>
                <a:lnTo>
                  <a:pt x="5030216" y="3196971"/>
                </a:lnTo>
                <a:lnTo>
                  <a:pt x="5030216" y="3144647"/>
                </a:lnTo>
                <a:lnTo>
                  <a:pt x="5036566" y="3095371"/>
                </a:lnTo>
                <a:lnTo>
                  <a:pt x="5049266" y="3046222"/>
                </a:lnTo>
                <a:lnTo>
                  <a:pt x="5068316" y="3000121"/>
                </a:lnTo>
                <a:lnTo>
                  <a:pt x="5119116" y="2904871"/>
                </a:lnTo>
                <a:lnTo>
                  <a:pt x="5147691" y="2857246"/>
                </a:lnTo>
                <a:lnTo>
                  <a:pt x="5174615" y="2811272"/>
                </a:lnTo>
                <a:lnTo>
                  <a:pt x="5198491" y="2761996"/>
                </a:lnTo>
                <a:lnTo>
                  <a:pt x="5217541" y="2714371"/>
                </a:lnTo>
                <a:lnTo>
                  <a:pt x="5230114" y="2665222"/>
                </a:lnTo>
                <a:lnTo>
                  <a:pt x="5234940" y="2614422"/>
                </a:lnTo>
                <a:lnTo>
                  <a:pt x="5230114" y="2563622"/>
                </a:lnTo>
                <a:lnTo>
                  <a:pt x="5217541" y="2514473"/>
                </a:lnTo>
                <a:lnTo>
                  <a:pt x="5198491" y="2466848"/>
                </a:lnTo>
                <a:lnTo>
                  <a:pt x="5174615" y="2417572"/>
                </a:lnTo>
                <a:lnTo>
                  <a:pt x="5147691" y="2371598"/>
                </a:lnTo>
                <a:lnTo>
                  <a:pt x="5119116" y="2323973"/>
                </a:lnTo>
                <a:lnTo>
                  <a:pt x="5068316" y="2228723"/>
                </a:lnTo>
                <a:lnTo>
                  <a:pt x="5049266" y="2182622"/>
                </a:lnTo>
                <a:lnTo>
                  <a:pt x="5036566" y="2133473"/>
                </a:lnTo>
                <a:lnTo>
                  <a:pt x="5030216" y="2084197"/>
                </a:lnTo>
                <a:lnTo>
                  <a:pt x="5030216" y="2031873"/>
                </a:lnTo>
                <a:lnTo>
                  <a:pt x="5033391" y="1977898"/>
                </a:lnTo>
                <a:lnTo>
                  <a:pt x="5039741" y="1923923"/>
                </a:lnTo>
                <a:lnTo>
                  <a:pt x="5047615" y="1869948"/>
                </a:lnTo>
                <a:lnTo>
                  <a:pt x="5053965" y="1815973"/>
                </a:lnTo>
                <a:lnTo>
                  <a:pt x="5058791" y="1761998"/>
                </a:lnTo>
                <a:lnTo>
                  <a:pt x="5057140" y="1711198"/>
                </a:lnTo>
                <a:lnTo>
                  <a:pt x="5050790" y="1662049"/>
                </a:lnTo>
                <a:lnTo>
                  <a:pt x="5036566" y="1614424"/>
                </a:lnTo>
                <a:lnTo>
                  <a:pt x="5015865" y="1574673"/>
                </a:lnTo>
                <a:lnTo>
                  <a:pt x="4988941" y="1536573"/>
                </a:lnTo>
                <a:lnTo>
                  <a:pt x="4957191" y="1503299"/>
                </a:lnTo>
                <a:lnTo>
                  <a:pt x="4920615" y="1469898"/>
                </a:lnTo>
                <a:lnTo>
                  <a:pt x="4882515" y="1439799"/>
                </a:lnTo>
                <a:lnTo>
                  <a:pt x="4842891" y="1409573"/>
                </a:lnTo>
                <a:lnTo>
                  <a:pt x="4801616" y="1379474"/>
                </a:lnTo>
                <a:lnTo>
                  <a:pt x="4763516" y="1349248"/>
                </a:lnTo>
                <a:lnTo>
                  <a:pt x="4726940" y="1317498"/>
                </a:lnTo>
                <a:lnTo>
                  <a:pt x="4695317" y="1281049"/>
                </a:lnTo>
                <a:lnTo>
                  <a:pt x="4666742" y="1246124"/>
                </a:lnTo>
                <a:lnTo>
                  <a:pt x="4644517" y="1206373"/>
                </a:lnTo>
                <a:lnTo>
                  <a:pt x="4625467" y="1163574"/>
                </a:lnTo>
                <a:lnTo>
                  <a:pt x="4609592" y="1117473"/>
                </a:lnTo>
                <a:lnTo>
                  <a:pt x="4595241" y="1069848"/>
                </a:lnTo>
                <a:lnTo>
                  <a:pt x="4582541" y="1022223"/>
                </a:lnTo>
                <a:lnTo>
                  <a:pt x="4569841" y="973074"/>
                </a:lnTo>
                <a:lnTo>
                  <a:pt x="4555617" y="926973"/>
                </a:lnTo>
                <a:lnTo>
                  <a:pt x="4539742" y="880999"/>
                </a:lnTo>
                <a:lnTo>
                  <a:pt x="4520692" y="838200"/>
                </a:lnTo>
                <a:lnTo>
                  <a:pt x="4496816" y="800100"/>
                </a:lnTo>
                <a:lnTo>
                  <a:pt x="4468241" y="765175"/>
                </a:lnTo>
                <a:lnTo>
                  <a:pt x="4433316" y="736600"/>
                </a:lnTo>
                <a:lnTo>
                  <a:pt x="4395216" y="712724"/>
                </a:lnTo>
                <a:lnTo>
                  <a:pt x="4352417" y="693674"/>
                </a:lnTo>
                <a:lnTo>
                  <a:pt x="4306316" y="677799"/>
                </a:lnTo>
                <a:lnTo>
                  <a:pt x="4260342" y="663575"/>
                </a:lnTo>
                <a:lnTo>
                  <a:pt x="4211066" y="650875"/>
                </a:lnTo>
                <a:lnTo>
                  <a:pt x="4163567" y="638175"/>
                </a:lnTo>
                <a:lnTo>
                  <a:pt x="4115942" y="623824"/>
                </a:lnTo>
                <a:lnTo>
                  <a:pt x="4069841" y="607949"/>
                </a:lnTo>
                <a:lnTo>
                  <a:pt x="4027042" y="588899"/>
                </a:lnTo>
                <a:lnTo>
                  <a:pt x="3987291" y="566674"/>
                </a:lnTo>
                <a:lnTo>
                  <a:pt x="3952366" y="538099"/>
                </a:lnTo>
                <a:lnTo>
                  <a:pt x="3915917" y="506349"/>
                </a:lnTo>
                <a:lnTo>
                  <a:pt x="3884167" y="469900"/>
                </a:lnTo>
                <a:lnTo>
                  <a:pt x="3853941" y="431800"/>
                </a:lnTo>
                <a:lnTo>
                  <a:pt x="3793616" y="352425"/>
                </a:lnTo>
                <a:lnTo>
                  <a:pt x="3763517" y="314325"/>
                </a:lnTo>
                <a:lnTo>
                  <a:pt x="3730116" y="277749"/>
                </a:lnTo>
                <a:lnTo>
                  <a:pt x="3696842" y="245999"/>
                </a:lnTo>
                <a:lnTo>
                  <a:pt x="3658742" y="219075"/>
                </a:lnTo>
                <a:lnTo>
                  <a:pt x="3619118" y="198374"/>
                </a:lnTo>
                <a:lnTo>
                  <a:pt x="3571493" y="184150"/>
                </a:lnTo>
                <a:lnTo>
                  <a:pt x="3522217" y="177800"/>
                </a:lnTo>
                <a:lnTo>
                  <a:pt x="3471417" y="176149"/>
                </a:lnTo>
                <a:lnTo>
                  <a:pt x="3417442" y="180975"/>
                </a:lnTo>
                <a:lnTo>
                  <a:pt x="3363467" y="187325"/>
                </a:lnTo>
                <a:lnTo>
                  <a:pt x="3309492" y="195199"/>
                </a:lnTo>
                <a:lnTo>
                  <a:pt x="3255517" y="201549"/>
                </a:lnTo>
                <a:lnTo>
                  <a:pt x="3201542" y="204724"/>
                </a:lnTo>
                <a:lnTo>
                  <a:pt x="3149218" y="204724"/>
                </a:lnTo>
                <a:lnTo>
                  <a:pt x="3100069" y="198374"/>
                </a:lnTo>
                <a:lnTo>
                  <a:pt x="3049269" y="185674"/>
                </a:lnTo>
                <a:lnTo>
                  <a:pt x="3003168" y="166624"/>
                </a:lnTo>
                <a:lnTo>
                  <a:pt x="2907919" y="115824"/>
                </a:lnTo>
                <a:lnTo>
                  <a:pt x="2860294" y="87249"/>
                </a:lnTo>
                <a:lnTo>
                  <a:pt x="2814320" y="60325"/>
                </a:lnTo>
                <a:lnTo>
                  <a:pt x="2765044" y="36449"/>
                </a:lnTo>
                <a:lnTo>
                  <a:pt x="2717419" y="17399"/>
                </a:lnTo>
                <a:lnTo>
                  <a:pt x="2668270" y="4699"/>
                </a:lnTo>
                <a:lnTo>
                  <a:pt x="2617470" y="0"/>
                </a:lnTo>
                <a:close/>
              </a:path>
            </a:pathLst>
          </a:custGeom>
          <a:solidFill>
            <a:srgbClr val="FDF9C8"/>
          </a:solidFill>
        </p:spPr>
        <p:txBody>
          <a:bodyPr wrap="square" lIns="0" tIns="0" rIns="0" bIns="0" rtlCol="0"/>
          <a:lstStyle/>
          <a:p>
            <a:endParaRPr/>
          </a:p>
        </p:txBody>
      </p:sp>
      <p:sp>
        <p:nvSpPr>
          <p:cNvPr id="4" name="object 4"/>
          <p:cNvSpPr txBox="1"/>
          <p:nvPr/>
        </p:nvSpPr>
        <p:spPr>
          <a:xfrm>
            <a:off x="6705600" y="762000"/>
            <a:ext cx="4695825" cy="4307461"/>
          </a:xfrm>
          <a:prstGeom prst="rect">
            <a:avLst/>
          </a:prstGeom>
        </p:spPr>
        <p:txBody>
          <a:bodyPr vert="horz" wrap="square" lIns="0" tIns="12065" rIns="0" bIns="0" rtlCol="0">
            <a:spAutoFit/>
          </a:bodyPr>
          <a:lstStyle/>
          <a:p>
            <a:pPr marL="12700" marR="5080" algn="ctr">
              <a:lnSpc>
                <a:spcPct val="118100"/>
              </a:lnSpc>
              <a:spcBef>
                <a:spcPts val="95"/>
              </a:spcBef>
            </a:pPr>
            <a:r>
              <a:rPr lang="en-US" sz="4000" i="1" dirty="0" smtClean="0">
                <a:solidFill>
                  <a:schemeClr val="accent4">
                    <a:lumMod val="50000"/>
                  </a:schemeClr>
                </a:solidFill>
                <a:latin typeface="Georgia" panose="02040502050405020303" pitchFamily="18" charset="0"/>
                <a:cs typeface="Impact"/>
              </a:rPr>
              <a:t>Machine Learning Model to Safeguard Foragers by Distinguishing Poisonous from Edible Mushrooms</a:t>
            </a:r>
            <a:endParaRPr sz="4000" i="1" dirty="0">
              <a:solidFill>
                <a:schemeClr val="accent4">
                  <a:lumMod val="50000"/>
                </a:schemeClr>
              </a:solidFill>
              <a:latin typeface="Georgia" panose="02040502050405020303" pitchFamily="18" charset="0"/>
              <a:cs typeface="Impact"/>
            </a:endParaRPr>
          </a:p>
        </p:txBody>
      </p:sp>
      <p:pic>
        <p:nvPicPr>
          <p:cNvPr id="1026" name="Picture 2" descr="Blsf 26 00019 g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139" y="1143000"/>
            <a:ext cx="5777751"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4"/>
          <p:cNvSpPr txBox="1"/>
          <p:nvPr/>
        </p:nvSpPr>
        <p:spPr>
          <a:xfrm>
            <a:off x="8164314" y="5359173"/>
            <a:ext cx="4695825" cy="211276"/>
          </a:xfrm>
          <a:prstGeom prst="rect">
            <a:avLst/>
          </a:prstGeom>
        </p:spPr>
        <p:txBody>
          <a:bodyPr vert="horz" wrap="square" lIns="0" tIns="12065" rIns="0" bIns="0" rtlCol="0">
            <a:spAutoFit/>
          </a:bodyPr>
          <a:lstStyle/>
          <a:p>
            <a:pPr marL="12700" marR="5080" algn="ctr">
              <a:lnSpc>
                <a:spcPct val="118100"/>
              </a:lnSpc>
              <a:spcBef>
                <a:spcPts val="95"/>
              </a:spcBef>
            </a:pPr>
            <a:r>
              <a:rPr lang="en-IN" sz="1200" i="1" dirty="0" smtClean="0">
                <a:solidFill>
                  <a:schemeClr val="accent4">
                    <a:lumMod val="50000"/>
                  </a:schemeClr>
                </a:solidFill>
                <a:latin typeface="Georgia" panose="02040502050405020303" pitchFamily="18" charset="0"/>
                <a:cs typeface="Impact"/>
              </a:rPr>
              <a:t>Presented By- Krishna Kant Sharma</a:t>
            </a:r>
            <a:endParaRPr sz="1200" i="1" dirty="0">
              <a:solidFill>
                <a:schemeClr val="accent4">
                  <a:lumMod val="50000"/>
                </a:schemeClr>
              </a:solidFill>
              <a:latin typeface="Georgia" panose="02040502050405020303" pitchFamily="18" charset="0"/>
              <a:cs typeface="Impac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810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3" name="object 3"/>
          <p:cNvSpPr txBox="1"/>
          <p:nvPr/>
        </p:nvSpPr>
        <p:spPr>
          <a:xfrm>
            <a:off x="6755485" y="2243854"/>
            <a:ext cx="4953000" cy="2675091"/>
          </a:xfrm>
          <a:prstGeom prst="rect">
            <a:avLst/>
          </a:prstGeom>
        </p:spPr>
        <p:txBody>
          <a:bodyPr vert="horz" wrap="square" lIns="0" tIns="12700" rIns="0" bIns="0" rtlCol="0">
            <a:spAutoFit/>
          </a:bodyPr>
          <a:lstStyle/>
          <a:p>
            <a:pPr marL="12700">
              <a:lnSpc>
                <a:spcPct val="100000"/>
              </a:lnSpc>
              <a:spcBef>
                <a:spcPts val="100"/>
              </a:spcBef>
            </a:pPr>
            <a:r>
              <a:rPr lang="en-US" sz="1400" spc="70" dirty="0" smtClean="0">
                <a:latin typeface="+mj-lt"/>
                <a:cs typeface="Cambria"/>
              </a:rPr>
              <a:t>As seen from the figure above,</a:t>
            </a:r>
          </a:p>
          <a:p>
            <a:pPr marL="355600" indent="-342900">
              <a:lnSpc>
                <a:spcPct val="100000"/>
              </a:lnSpc>
              <a:spcBef>
                <a:spcPts val="100"/>
              </a:spcBef>
              <a:buAutoNum type="arabicParenR"/>
            </a:pPr>
            <a:r>
              <a:rPr lang="en-US" sz="1400" spc="70" dirty="0" smtClean="0">
                <a:latin typeface="+mj-lt"/>
                <a:cs typeface="Cambria"/>
              </a:rPr>
              <a:t>The red part represents that the percentage of the poisonous mushrooms in the dataset. The green part represents that the percentage of edible mushrooms. The percentages of these classes are pretty close to each </a:t>
            </a:r>
            <a:r>
              <a:rPr lang="en-US" sz="1400" spc="70" dirty="0" err="1" smtClean="0">
                <a:latin typeface="+mj-lt"/>
                <a:cs typeface="Cambria"/>
              </a:rPr>
              <a:t>other.About</a:t>
            </a:r>
            <a:r>
              <a:rPr lang="en-US" sz="1400" spc="70" dirty="0" smtClean="0">
                <a:latin typeface="+mj-lt"/>
                <a:cs typeface="Cambria"/>
              </a:rPr>
              <a:t> 44% are edible and 56% are poisonous, </a:t>
            </a:r>
          </a:p>
          <a:p>
            <a:pPr marL="355600" indent="-342900">
              <a:lnSpc>
                <a:spcPct val="100000"/>
              </a:lnSpc>
              <a:spcBef>
                <a:spcPts val="100"/>
              </a:spcBef>
              <a:buAutoNum type="arabicParenR"/>
            </a:pPr>
            <a:endParaRPr lang="en-US" sz="1400" spc="70" dirty="0" smtClean="0">
              <a:latin typeface="+mj-lt"/>
              <a:cs typeface="Cambria"/>
            </a:endParaRPr>
          </a:p>
          <a:p>
            <a:pPr marL="355600" indent="-342900">
              <a:lnSpc>
                <a:spcPct val="100000"/>
              </a:lnSpc>
              <a:spcBef>
                <a:spcPts val="100"/>
              </a:spcBef>
              <a:buAutoNum type="arabicParenR"/>
            </a:pPr>
            <a:r>
              <a:rPr lang="en-US" sz="1400" spc="70" dirty="0" smtClean="0">
                <a:latin typeface="+mj-lt"/>
                <a:cs typeface="Cambria"/>
              </a:rPr>
              <a:t>There is </a:t>
            </a:r>
            <a:r>
              <a:rPr lang="en-US" sz="1400" spc="70" dirty="0" smtClean="0">
                <a:latin typeface="+mj-lt"/>
                <a:cs typeface="Cambria"/>
              </a:rPr>
              <a:t>slight</a:t>
            </a:r>
            <a:r>
              <a:rPr lang="en-US" sz="1400" spc="70" dirty="0" smtClean="0">
                <a:latin typeface="+mj-lt"/>
                <a:cs typeface="Cambria"/>
              </a:rPr>
              <a:t> </a:t>
            </a:r>
            <a:r>
              <a:rPr lang="en-US" sz="1400" spc="70" dirty="0" smtClean="0">
                <a:latin typeface="+mj-lt"/>
                <a:cs typeface="Cambria"/>
              </a:rPr>
              <a:t>imbalance in the dataset</a:t>
            </a:r>
          </a:p>
          <a:p>
            <a:pPr marL="355600" indent="-342900">
              <a:lnSpc>
                <a:spcPct val="100000"/>
              </a:lnSpc>
              <a:spcBef>
                <a:spcPts val="100"/>
              </a:spcBef>
              <a:buAutoNum type="arabicParenR"/>
            </a:pPr>
            <a:endParaRPr lang="en-US" sz="1400" spc="70" dirty="0" smtClean="0">
              <a:latin typeface="+mj-lt"/>
              <a:cs typeface="Cambria"/>
            </a:endParaRPr>
          </a:p>
          <a:p>
            <a:pPr marL="355600" indent="-342900">
              <a:lnSpc>
                <a:spcPct val="100000"/>
              </a:lnSpc>
              <a:spcBef>
                <a:spcPts val="100"/>
              </a:spcBef>
              <a:buAutoNum type="arabicParenR"/>
            </a:pPr>
            <a:r>
              <a:rPr lang="en-US" sz="1400" spc="70" dirty="0" smtClean="0">
                <a:latin typeface="+mj-lt"/>
                <a:cs typeface="Cambria"/>
              </a:rPr>
              <a:t>There is no missing values</a:t>
            </a:r>
          </a:p>
          <a:p>
            <a:pPr marL="355600" indent="-342900">
              <a:lnSpc>
                <a:spcPct val="100000"/>
              </a:lnSpc>
              <a:spcBef>
                <a:spcPts val="100"/>
              </a:spcBef>
              <a:buAutoNum type="arabicParenR"/>
            </a:pPr>
            <a:endParaRPr sz="1400" dirty="0">
              <a:latin typeface="+mj-lt"/>
              <a:cs typeface="Cambria"/>
            </a:endParaRPr>
          </a:p>
        </p:txBody>
      </p:sp>
      <p:pic>
        <p:nvPicPr>
          <p:cNvPr id="6" name="Picture 5"/>
          <p:cNvPicPr>
            <a:picLocks noChangeAspect="1"/>
          </p:cNvPicPr>
          <p:nvPr/>
        </p:nvPicPr>
        <p:blipFill>
          <a:blip r:embed="rId2"/>
          <a:stretch>
            <a:fillRect/>
          </a:stretch>
        </p:blipFill>
        <p:spPr>
          <a:xfrm>
            <a:off x="304800" y="1981200"/>
            <a:ext cx="6223000" cy="3200400"/>
          </a:xfrm>
          <a:prstGeom prst="rect">
            <a:avLst/>
          </a:prstGeom>
          <a:ln>
            <a:solidFill>
              <a:schemeClr val="tx1"/>
            </a:solidFill>
          </a:ln>
        </p:spPr>
      </p:pic>
      <p:sp>
        <p:nvSpPr>
          <p:cNvPr id="7" name="Rectangle 6"/>
          <p:cNvSpPr/>
          <p:nvPr/>
        </p:nvSpPr>
        <p:spPr>
          <a:xfrm>
            <a:off x="2971800" y="891058"/>
            <a:ext cx="4955203" cy="369332"/>
          </a:xfrm>
          <a:prstGeom prst="rect">
            <a:avLst/>
          </a:prstGeom>
        </p:spPr>
        <p:txBody>
          <a:bodyPr wrap="none">
            <a:spAutoFit/>
          </a:bodyPr>
          <a:lstStyle/>
          <a:p>
            <a:r>
              <a:rPr lang="en-IN" dirty="0" smtClean="0">
                <a:solidFill>
                  <a:srgbClr val="C00000"/>
                </a:solidFill>
              </a:rPr>
              <a:t>Distribution of the Mushrooms by their Classes</a:t>
            </a:r>
            <a:endParaRPr lang="en-IN" dirty="0">
              <a:solidFill>
                <a:srgbClr val="C0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838200" y="607491"/>
            <a:ext cx="3672800"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Cap Shape</a:t>
            </a:r>
            <a:endParaRPr lang="en-IN" dirty="0">
              <a:solidFill>
                <a:srgbClr val="C00000"/>
              </a:solidFill>
            </a:endParaRPr>
          </a:p>
        </p:txBody>
      </p:sp>
      <p:pic>
        <p:nvPicPr>
          <p:cNvPr id="6" name="Picture 5"/>
          <p:cNvPicPr>
            <a:picLocks noChangeAspect="1"/>
          </p:cNvPicPr>
          <p:nvPr/>
        </p:nvPicPr>
        <p:blipFill>
          <a:blip r:embed="rId2"/>
          <a:stretch>
            <a:fillRect/>
          </a:stretch>
        </p:blipFill>
        <p:spPr>
          <a:xfrm>
            <a:off x="152400" y="970317"/>
            <a:ext cx="5486400" cy="1388125"/>
          </a:xfrm>
          <a:prstGeom prst="rect">
            <a:avLst/>
          </a:prstGeom>
          <a:solidFill>
            <a:schemeClr val="tx1"/>
          </a:solidFill>
          <a:ln>
            <a:solidFill>
              <a:schemeClr val="tx1"/>
            </a:solidFill>
          </a:ln>
        </p:spPr>
      </p:pic>
      <p:pic>
        <p:nvPicPr>
          <p:cNvPr id="10" name="Picture 9"/>
          <p:cNvPicPr>
            <a:picLocks noChangeAspect="1"/>
          </p:cNvPicPr>
          <p:nvPr/>
        </p:nvPicPr>
        <p:blipFill>
          <a:blip r:embed="rId3"/>
          <a:stretch>
            <a:fillRect/>
          </a:stretch>
        </p:blipFill>
        <p:spPr>
          <a:xfrm>
            <a:off x="5960097" y="989895"/>
            <a:ext cx="5638800" cy="1388125"/>
          </a:xfrm>
          <a:prstGeom prst="rect">
            <a:avLst/>
          </a:prstGeom>
          <a:ln>
            <a:solidFill>
              <a:schemeClr val="tx1"/>
            </a:solidFill>
          </a:ln>
        </p:spPr>
      </p:pic>
      <p:pic>
        <p:nvPicPr>
          <p:cNvPr id="14" name="Picture 13"/>
          <p:cNvPicPr>
            <a:picLocks noChangeAspect="1"/>
          </p:cNvPicPr>
          <p:nvPr/>
        </p:nvPicPr>
        <p:blipFill>
          <a:blip r:embed="rId4"/>
          <a:stretch>
            <a:fillRect/>
          </a:stretch>
        </p:blipFill>
        <p:spPr>
          <a:xfrm>
            <a:off x="5960097" y="2449344"/>
            <a:ext cx="5631024" cy="2313542"/>
          </a:xfrm>
          <a:prstGeom prst="rect">
            <a:avLst/>
          </a:prstGeom>
          <a:ln>
            <a:solidFill>
              <a:schemeClr val="tx1"/>
            </a:solidFill>
          </a:ln>
        </p:spPr>
      </p:pic>
      <p:sp>
        <p:nvSpPr>
          <p:cNvPr id="16" name="Rectangle 15"/>
          <p:cNvSpPr/>
          <p:nvPr/>
        </p:nvSpPr>
        <p:spPr>
          <a:xfrm>
            <a:off x="959963" y="4823936"/>
            <a:ext cx="4648200" cy="1600438"/>
          </a:xfrm>
          <a:prstGeom prst="rect">
            <a:avLst/>
          </a:prstGeom>
        </p:spPr>
        <p:txBody>
          <a:bodyPr wrap="square">
            <a:spAutoFit/>
          </a:bodyPr>
          <a:lstStyle/>
          <a:p>
            <a:pPr algn="l"/>
            <a:r>
              <a:rPr lang="en-US" sz="1400" b="0" i="0" dirty="0" smtClean="0">
                <a:solidFill>
                  <a:srgbClr val="000000"/>
                </a:solidFill>
                <a:effectLst/>
                <a:latin typeface="Helvetica Neue"/>
              </a:rPr>
              <a:t>From the above figure:</a:t>
            </a:r>
          </a:p>
          <a:p>
            <a:pPr algn="l">
              <a:buFont typeface="+mj-lt"/>
              <a:buAutoNum type="arabicPeriod"/>
            </a:pPr>
            <a:r>
              <a:rPr lang="en-US" sz="1400" dirty="0" smtClean="0">
                <a:solidFill>
                  <a:srgbClr val="000000"/>
                </a:solidFill>
                <a:latin typeface="Helvetica Neue"/>
              </a:rPr>
              <a:t>Convex </a:t>
            </a:r>
            <a:r>
              <a:rPr lang="en-US" sz="1400" b="0" i="0" dirty="0" smtClean="0">
                <a:solidFill>
                  <a:srgbClr val="000000"/>
                </a:solidFill>
                <a:effectLst/>
                <a:latin typeface="Helvetica Neue"/>
              </a:rPr>
              <a:t>cap </a:t>
            </a:r>
            <a:r>
              <a:rPr lang="en-US" sz="1400" b="0" i="0" dirty="0" smtClean="0">
                <a:solidFill>
                  <a:srgbClr val="000000"/>
                </a:solidFill>
                <a:effectLst/>
                <a:latin typeface="Helvetica Neue"/>
              </a:rPr>
              <a:t>shapes are most common for both edible and poisonous mushrooms, followed by sunken and bell shapes.</a:t>
            </a:r>
          </a:p>
          <a:p>
            <a:pPr algn="l">
              <a:buFont typeface="+mj-lt"/>
              <a:buAutoNum type="arabicPeriod"/>
            </a:pPr>
            <a:r>
              <a:rPr lang="en-US" sz="1400" b="0" i="0" dirty="0" smtClean="0">
                <a:solidFill>
                  <a:srgbClr val="000000"/>
                </a:solidFill>
                <a:effectLst/>
                <a:latin typeface="Helvetica Neue"/>
              </a:rPr>
              <a:t>Spherical and </a:t>
            </a:r>
            <a:r>
              <a:rPr lang="en-US" sz="1400" b="0" i="0" dirty="0" smtClean="0">
                <a:solidFill>
                  <a:srgbClr val="000000"/>
                </a:solidFill>
                <a:effectLst/>
                <a:latin typeface="Helvetica Neue"/>
              </a:rPr>
              <a:t>conical shapes </a:t>
            </a:r>
            <a:r>
              <a:rPr lang="en-US" sz="1400" b="0" i="0" dirty="0" smtClean="0">
                <a:solidFill>
                  <a:srgbClr val="000000"/>
                </a:solidFill>
                <a:effectLst/>
                <a:latin typeface="Helvetica Neue"/>
              </a:rPr>
              <a:t>are less common overall.</a:t>
            </a:r>
          </a:p>
          <a:p>
            <a:pPr algn="l">
              <a:buFont typeface="+mj-lt"/>
              <a:buAutoNum type="arabicPeriod"/>
            </a:pPr>
            <a:r>
              <a:rPr lang="en-US" sz="1400" b="0" i="0" dirty="0" smtClean="0">
                <a:solidFill>
                  <a:srgbClr val="000000"/>
                </a:solidFill>
                <a:effectLst/>
                <a:latin typeface="Helvetica Neue"/>
              </a:rPr>
              <a:t>No cap shape guarantees edibility</a:t>
            </a:r>
            <a:endParaRPr lang="en-US" sz="1400" b="0" i="0" dirty="0">
              <a:solidFill>
                <a:srgbClr val="000000"/>
              </a:solidFill>
              <a:effectLst/>
              <a:latin typeface="Helvetica Neue"/>
            </a:endParaRPr>
          </a:p>
        </p:txBody>
      </p:sp>
      <p:sp>
        <p:nvSpPr>
          <p:cNvPr id="17" name="Rectangle 16"/>
          <p:cNvSpPr/>
          <p:nvPr/>
        </p:nvSpPr>
        <p:spPr>
          <a:xfrm>
            <a:off x="6645897" y="547673"/>
            <a:ext cx="3801041"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Cap Surface</a:t>
            </a:r>
            <a:endParaRPr lang="en-IN" dirty="0">
              <a:solidFill>
                <a:srgbClr val="C00000"/>
              </a:solidFill>
            </a:endParaRPr>
          </a:p>
        </p:txBody>
      </p:sp>
      <p:sp>
        <p:nvSpPr>
          <p:cNvPr id="19" name="Rectangle 18"/>
          <p:cNvSpPr/>
          <p:nvPr/>
        </p:nvSpPr>
        <p:spPr>
          <a:xfrm>
            <a:off x="5673365" y="4856991"/>
            <a:ext cx="6661872" cy="2031325"/>
          </a:xfrm>
          <a:prstGeom prst="rect">
            <a:avLst/>
          </a:prstGeom>
        </p:spPr>
        <p:txBody>
          <a:bodyPr wrap="square">
            <a:spAutoFit/>
          </a:bodyPr>
          <a:lstStyle/>
          <a:p>
            <a:r>
              <a:rPr lang="en-US" sz="1400" dirty="0" smtClean="0"/>
              <a:t>From the above figure :</a:t>
            </a:r>
          </a:p>
          <a:p>
            <a:pPr marL="342900" indent="-342900">
              <a:buFont typeface="+mj-lt"/>
              <a:buAutoNum type="arabicPeriod"/>
            </a:pPr>
            <a:endParaRPr lang="en-US" sz="1400" dirty="0" smtClean="0"/>
          </a:p>
          <a:p>
            <a:pPr marL="342900" indent="-342900">
              <a:buFont typeface="+mj-lt"/>
              <a:buAutoNum type="arabicPeriod"/>
            </a:pPr>
            <a:r>
              <a:rPr lang="en-US" sz="1400" dirty="0" smtClean="0"/>
              <a:t>Sticky caps are the most prevalent type, with over 8196 mushrooms in both edible and poisonous classes followed by smooth and scaly</a:t>
            </a:r>
          </a:p>
          <a:p>
            <a:pPr marL="342900" indent="-342900">
              <a:buFont typeface="+mj-lt"/>
              <a:buAutoNum type="arabicPeriod"/>
            </a:pPr>
            <a:r>
              <a:rPr lang="en-US" sz="1400" dirty="0" smtClean="0"/>
              <a:t>66% </a:t>
            </a:r>
            <a:r>
              <a:rPr lang="en-US" sz="1400" dirty="0" err="1" smtClean="0"/>
              <a:t>fo</a:t>
            </a:r>
            <a:r>
              <a:rPr lang="en-US" sz="1400" dirty="0" smtClean="0"/>
              <a:t> Sticky caps are mostly poisonous</a:t>
            </a:r>
          </a:p>
          <a:p>
            <a:pPr marL="342900" indent="-342900">
              <a:buFont typeface="+mj-lt"/>
              <a:buAutoNum type="arabicPeriod"/>
            </a:pPr>
            <a:r>
              <a:rPr lang="en-US" sz="1400" dirty="0" smtClean="0"/>
              <a:t>If you find a silky cap surface there is 92% chance that the mushroom is poisonous</a:t>
            </a:r>
          </a:p>
          <a:p>
            <a:pPr marL="342900" indent="-342900">
              <a:buFont typeface="+mj-lt"/>
              <a:buAutoNum type="arabicPeriod"/>
            </a:pPr>
            <a:r>
              <a:rPr lang="en-US" sz="1400" dirty="0" smtClean="0"/>
              <a:t>There is 83% chance that a mushroom having a fibrous cap surface is poisonous</a:t>
            </a:r>
            <a:endParaRPr lang="en-IN" sz="1400" dirty="0"/>
          </a:p>
        </p:txBody>
      </p:sp>
      <p:pic>
        <p:nvPicPr>
          <p:cNvPr id="5" name="Picture 4"/>
          <p:cNvPicPr>
            <a:picLocks noChangeAspect="1"/>
          </p:cNvPicPr>
          <p:nvPr/>
        </p:nvPicPr>
        <p:blipFill>
          <a:blip r:embed="rId5"/>
          <a:stretch>
            <a:fillRect/>
          </a:stretch>
        </p:blipFill>
        <p:spPr>
          <a:xfrm>
            <a:off x="160284" y="2468394"/>
            <a:ext cx="5478516" cy="2179806"/>
          </a:xfrm>
          <a:prstGeom prst="rect">
            <a:avLst/>
          </a:prstGeom>
          <a:ln>
            <a:solidFill>
              <a:schemeClr val="tx1"/>
            </a:solidFill>
          </a:ln>
        </p:spPr>
      </p:pic>
    </p:spTree>
    <p:extLst>
      <p:ext uri="{BB962C8B-B14F-4D97-AF65-F5344CB8AC3E}">
        <p14:creationId xmlns:p14="http://schemas.microsoft.com/office/powerpoint/2010/main" val="2673813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854697" y="549241"/>
            <a:ext cx="3557384"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Cap </a:t>
            </a:r>
            <a:r>
              <a:rPr lang="en-IN" dirty="0" err="1" smtClean="0">
                <a:solidFill>
                  <a:srgbClr val="C00000"/>
                </a:solidFill>
              </a:rPr>
              <a:t>Color</a:t>
            </a:r>
            <a:endParaRPr lang="en-IN" dirty="0">
              <a:solidFill>
                <a:srgbClr val="C00000"/>
              </a:solidFill>
            </a:endParaRPr>
          </a:p>
        </p:txBody>
      </p:sp>
      <p:sp>
        <p:nvSpPr>
          <p:cNvPr id="17" name="Rectangle 16"/>
          <p:cNvSpPr/>
          <p:nvPr/>
        </p:nvSpPr>
        <p:spPr>
          <a:xfrm>
            <a:off x="7391400" y="605102"/>
            <a:ext cx="3288080"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Bruises</a:t>
            </a:r>
            <a:endParaRPr lang="en-IN" dirty="0">
              <a:solidFill>
                <a:srgbClr val="C00000"/>
              </a:solidFill>
            </a:endParaRPr>
          </a:p>
        </p:txBody>
      </p:sp>
      <p:pic>
        <p:nvPicPr>
          <p:cNvPr id="5" name="Picture 4"/>
          <p:cNvPicPr>
            <a:picLocks noChangeAspect="1"/>
          </p:cNvPicPr>
          <p:nvPr/>
        </p:nvPicPr>
        <p:blipFill>
          <a:blip r:embed="rId2"/>
          <a:stretch>
            <a:fillRect/>
          </a:stretch>
        </p:blipFill>
        <p:spPr>
          <a:xfrm>
            <a:off x="228600" y="1034283"/>
            <a:ext cx="5943600" cy="2739027"/>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594442" y="2687499"/>
            <a:ext cx="5105400" cy="2342095"/>
          </a:xfrm>
          <a:prstGeom prst="rect">
            <a:avLst/>
          </a:prstGeom>
          <a:ln>
            <a:solidFill>
              <a:schemeClr val="tx1"/>
            </a:solidFill>
          </a:ln>
        </p:spPr>
      </p:pic>
      <p:sp>
        <p:nvSpPr>
          <p:cNvPr id="13" name="Rectangle 12"/>
          <p:cNvSpPr/>
          <p:nvPr/>
        </p:nvSpPr>
        <p:spPr>
          <a:xfrm>
            <a:off x="854697" y="4026146"/>
            <a:ext cx="4479303" cy="1815882"/>
          </a:xfrm>
          <a:prstGeom prst="rect">
            <a:avLst/>
          </a:prstGeom>
        </p:spPr>
        <p:txBody>
          <a:bodyPr wrap="square">
            <a:spAutoFit/>
          </a:bodyPr>
          <a:lstStyle/>
          <a:p>
            <a:r>
              <a:rPr lang="en-US" sz="1400" dirty="0" smtClean="0"/>
              <a:t>From the above figure we can see:</a:t>
            </a:r>
          </a:p>
          <a:p>
            <a:r>
              <a:rPr lang="en-US" sz="1400" dirty="0" smtClean="0"/>
              <a:t>1) Brown mushrooms are the most frequent in both classes, followed by yellow and white.</a:t>
            </a:r>
          </a:p>
          <a:p>
            <a:r>
              <a:rPr lang="en-US" sz="1400" dirty="0" smtClean="0"/>
              <a:t>2) purple, pink, black, buff, and blue mushrooms are less common.</a:t>
            </a:r>
          </a:p>
          <a:p>
            <a:r>
              <a:rPr lang="en-US" sz="1400" dirty="0" smtClean="0"/>
              <a:t>3) Mushrooms with </a:t>
            </a:r>
            <a:r>
              <a:rPr lang="en-US" sz="1400" dirty="0" err="1" smtClean="0"/>
              <a:t>brights</a:t>
            </a:r>
            <a:r>
              <a:rPr lang="en-US" sz="1400" dirty="0" smtClean="0"/>
              <a:t> colors like red, </a:t>
            </a:r>
            <a:r>
              <a:rPr lang="en-US" sz="1400" dirty="0" err="1" smtClean="0"/>
              <a:t>orange,green,pink</a:t>
            </a:r>
            <a:r>
              <a:rPr lang="en-US" sz="1400" dirty="0" smtClean="0"/>
              <a:t> shows more chance of being poisonous</a:t>
            </a:r>
            <a:endParaRPr lang="en-IN" sz="1400" dirty="0"/>
          </a:p>
        </p:txBody>
      </p:sp>
      <p:pic>
        <p:nvPicPr>
          <p:cNvPr id="6152" name="Picture 8" descr="A bolete bruising 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978151"/>
            <a:ext cx="3437338" cy="166780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21" name="Rectangle 20"/>
          <p:cNvSpPr/>
          <p:nvPr/>
        </p:nvSpPr>
        <p:spPr>
          <a:xfrm>
            <a:off x="6099142" y="5083169"/>
            <a:ext cx="6096000" cy="1169551"/>
          </a:xfrm>
          <a:prstGeom prst="rect">
            <a:avLst/>
          </a:prstGeom>
        </p:spPr>
        <p:txBody>
          <a:bodyPr>
            <a:spAutoFit/>
          </a:bodyPr>
          <a:lstStyle/>
          <a:p>
            <a:r>
              <a:rPr lang="en-US" sz="1400" dirty="0" smtClean="0"/>
              <a:t>From the above graph we can see:</a:t>
            </a:r>
          </a:p>
          <a:p>
            <a:endParaRPr lang="en-US" sz="1400" dirty="0" smtClean="0"/>
          </a:p>
          <a:p>
            <a:r>
              <a:rPr lang="en-US" sz="1400" dirty="0" smtClean="0"/>
              <a:t>About 82% of the mushrooms are without Bruises and Bleeding</a:t>
            </a:r>
          </a:p>
          <a:p>
            <a:r>
              <a:rPr lang="en-US" sz="1400" dirty="0" smtClean="0"/>
              <a:t>The proportion of mushroom with Bruises or Bleeding doesn't determine its edibility or toxicity</a:t>
            </a:r>
            <a:endParaRPr lang="en-IN" sz="1400" dirty="0"/>
          </a:p>
        </p:txBody>
      </p:sp>
    </p:spTree>
    <p:extLst>
      <p:ext uri="{BB962C8B-B14F-4D97-AF65-F5344CB8AC3E}">
        <p14:creationId xmlns:p14="http://schemas.microsoft.com/office/powerpoint/2010/main" val="510632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1114422" y="605102"/>
            <a:ext cx="4019049"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gill-attachment</a:t>
            </a:r>
            <a:endParaRPr lang="en-IN" dirty="0">
              <a:solidFill>
                <a:srgbClr val="C00000"/>
              </a:solidFill>
            </a:endParaRPr>
          </a:p>
        </p:txBody>
      </p:sp>
      <p:sp>
        <p:nvSpPr>
          <p:cNvPr id="17" name="Rectangle 16"/>
          <p:cNvSpPr/>
          <p:nvPr/>
        </p:nvSpPr>
        <p:spPr>
          <a:xfrm>
            <a:off x="7391400" y="605102"/>
            <a:ext cx="3672800"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gill-spacing</a:t>
            </a:r>
            <a:endParaRPr lang="en-IN" dirty="0">
              <a:solidFill>
                <a:srgbClr val="C00000"/>
              </a:solidFill>
            </a:endParaRPr>
          </a:p>
        </p:txBody>
      </p:sp>
      <p:pic>
        <p:nvPicPr>
          <p:cNvPr id="10" name="Picture 9"/>
          <p:cNvPicPr>
            <a:picLocks noChangeAspect="1"/>
          </p:cNvPicPr>
          <p:nvPr/>
        </p:nvPicPr>
        <p:blipFill>
          <a:blip r:embed="rId2"/>
          <a:stretch>
            <a:fillRect/>
          </a:stretch>
        </p:blipFill>
        <p:spPr>
          <a:xfrm>
            <a:off x="444759" y="2433047"/>
            <a:ext cx="5288963" cy="2874877"/>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6380584" y="1018845"/>
            <a:ext cx="5081084" cy="1267156"/>
          </a:xfrm>
          <a:prstGeom prst="rect">
            <a:avLst/>
          </a:prstGeom>
          <a:ln>
            <a:solidFill>
              <a:schemeClr val="tx1"/>
            </a:solidFill>
          </a:ln>
        </p:spPr>
      </p:pic>
      <p:pic>
        <p:nvPicPr>
          <p:cNvPr id="15" name="Picture 14"/>
          <p:cNvPicPr>
            <a:picLocks noChangeAspect="1"/>
          </p:cNvPicPr>
          <p:nvPr/>
        </p:nvPicPr>
        <p:blipFill>
          <a:blip r:embed="rId4"/>
          <a:stretch>
            <a:fillRect/>
          </a:stretch>
        </p:blipFill>
        <p:spPr>
          <a:xfrm>
            <a:off x="6380584" y="2383971"/>
            <a:ext cx="5081084" cy="2874877"/>
          </a:xfrm>
          <a:prstGeom prst="rect">
            <a:avLst/>
          </a:prstGeom>
          <a:ln>
            <a:solidFill>
              <a:schemeClr val="tx1"/>
            </a:solidFill>
          </a:ln>
        </p:spPr>
      </p:pic>
      <p:sp>
        <p:nvSpPr>
          <p:cNvPr id="18" name="Rectangle 17"/>
          <p:cNvSpPr/>
          <p:nvPr/>
        </p:nvSpPr>
        <p:spPr>
          <a:xfrm>
            <a:off x="838200" y="5416093"/>
            <a:ext cx="5257800" cy="1200329"/>
          </a:xfrm>
          <a:prstGeom prst="rect">
            <a:avLst/>
          </a:prstGeom>
        </p:spPr>
        <p:txBody>
          <a:bodyPr wrap="square">
            <a:spAutoFit/>
          </a:bodyPr>
          <a:lstStyle/>
          <a:p>
            <a:r>
              <a:rPr lang="en-US" sz="1200" dirty="0" smtClean="0"/>
              <a:t>From the above figure we can see:</a:t>
            </a:r>
          </a:p>
          <a:p>
            <a:r>
              <a:rPr lang="en-US" sz="1200" dirty="0" smtClean="0"/>
              <a:t>1) Most of mushroom have adnate type of gill attachment followed by </a:t>
            </a:r>
            <a:r>
              <a:rPr lang="en-US" sz="1200" dirty="0" err="1" smtClean="0"/>
              <a:t>decurrent</a:t>
            </a:r>
            <a:r>
              <a:rPr lang="en-US" sz="1200" dirty="0" smtClean="0"/>
              <a:t> and </a:t>
            </a:r>
            <a:r>
              <a:rPr lang="en-US" sz="1200" dirty="0" err="1" smtClean="0"/>
              <a:t>adnexed</a:t>
            </a:r>
            <a:endParaRPr lang="en-US" sz="1200" dirty="0" smtClean="0"/>
          </a:p>
          <a:p>
            <a:r>
              <a:rPr lang="en-US" sz="1200" dirty="0" smtClean="0"/>
              <a:t>2) Adnate and </a:t>
            </a:r>
            <a:r>
              <a:rPr lang="en-US" sz="1200" dirty="0" err="1" smtClean="0"/>
              <a:t>decuurent</a:t>
            </a:r>
            <a:r>
              <a:rPr lang="en-US" sz="1200" dirty="0" smtClean="0"/>
              <a:t> type of gill attachment mostly determine toxicity in the mushroom</a:t>
            </a:r>
          </a:p>
          <a:p>
            <a:r>
              <a:rPr lang="en-US" sz="1200" dirty="0" smtClean="0"/>
              <a:t>3) Gill attachment having pores are mostly less </a:t>
            </a:r>
            <a:r>
              <a:rPr lang="en-US" sz="1200" dirty="0" err="1" smtClean="0"/>
              <a:t>poisionous</a:t>
            </a:r>
            <a:endParaRPr lang="en-IN" sz="1200" dirty="0"/>
          </a:p>
        </p:txBody>
      </p:sp>
      <p:pic>
        <p:nvPicPr>
          <p:cNvPr id="20" name="Picture 19"/>
          <p:cNvPicPr>
            <a:picLocks noChangeAspect="1"/>
          </p:cNvPicPr>
          <p:nvPr/>
        </p:nvPicPr>
        <p:blipFill>
          <a:blip r:embed="rId5"/>
          <a:stretch>
            <a:fillRect/>
          </a:stretch>
        </p:blipFill>
        <p:spPr>
          <a:xfrm>
            <a:off x="444759" y="1045281"/>
            <a:ext cx="5288963" cy="1316919"/>
          </a:xfrm>
          <a:prstGeom prst="rect">
            <a:avLst/>
          </a:prstGeom>
          <a:ln>
            <a:solidFill>
              <a:schemeClr val="tx1"/>
            </a:solidFill>
          </a:ln>
        </p:spPr>
      </p:pic>
      <p:sp>
        <p:nvSpPr>
          <p:cNvPr id="22" name="Rectangle 21"/>
          <p:cNvSpPr/>
          <p:nvPr/>
        </p:nvSpPr>
        <p:spPr>
          <a:xfrm>
            <a:off x="6248400" y="5416093"/>
            <a:ext cx="6096000" cy="830997"/>
          </a:xfrm>
          <a:prstGeom prst="rect">
            <a:avLst/>
          </a:prstGeom>
        </p:spPr>
        <p:txBody>
          <a:bodyPr>
            <a:spAutoFit/>
          </a:bodyPr>
          <a:lstStyle/>
          <a:p>
            <a:pPr algn="l"/>
            <a:r>
              <a:rPr lang="en-US" sz="1200" b="0" i="0" dirty="0" smtClean="0">
                <a:solidFill>
                  <a:srgbClr val="000000"/>
                </a:solidFill>
                <a:effectLst/>
                <a:latin typeface="Helvetica Neue"/>
              </a:rPr>
              <a:t>From the above figure we can see:</a:t>
            </a:r>
          </a:p>
          <a:p>
            <a:pPr algn="l">
              <a:buFont typeface="+mj-lt"/>
              <a:buAutoNum type="arabicPeriod"/>
            </a:pPr>
            <a:r>
              <a:rPr lang="en-US" sz="1200" b="0" i="0" dirty="0" smtClean="0">
                <a:solidFill>
                  <a:srgbClr val="000000"/>
                </a:solidFill>
                <a:effectLst/>
                <a:latin typeface="Helvetica Neue"/>
              </a:rPr>
              <a:t>About 40% of the gill spacing are have close structure</a:t>
            </a:r>
          </a:p>
          <a:p>
            <a:pPr algn="l">
              <a:buFont typeface="+mj-lt"/>
              <a:buAutoNum type="arabicPeriod"/>
            </a:pPr>
            <a:r>
              <a:rPr lang="en-US" sz="1200" b="0" i="0" dirty="0" smtClean="0">
                <a:solidFill>
                  <a:srgbClr val="000000"/>
                </a:solidFill>
                <a:effectLst/>
                <a:latin typeface="Helvetica Neue"/>
              </a:rPr>
              <a:t>Gill spacing type is almost similar for all classes, close gill type is pretty more poisonous</a:t>
            </a:r>
            <a:endParaRPr lang="en-US" sz="1200" b="0" i="0" dirty="0">
              <a:solidFill>
                <a:srgbClr val="000000"/>
              </a:solidFill>
              <a:effectLst/>
              <a:latin typeface="Helvetica Neue"/>
            </a:endParaRPr>
          </a:p>
        </p:txBody>
      </p:sp>
    </p:spTree>
    <p:extLst>
      <p:ext uri="{BB962C8B-B14F-4D97-AF65-F5344CB8AC3E}">
        <p14:creationId xmlns:p14="http://schemas.microsoft.com/office/powerpoint/2010/main" val="3926648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1114422" y="605102"/>
            <a:ext cx="3377848"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gill-</a:t>
            </a:r>
            <a:r>
              <a:rPr lang="en-IN" dirty="0" err="1" smtClean="0">
                <a:solidFill>
                  <a:srgbClr val="C00000"/>
                </a:solidFill>
              </a:rPr>
              <a:t>color</a:t>
            </a:r>
            <a:endParaRPr lang="en-IN" dirty="0">
              <a:solidFill>
                <a:srgbClr val="C00000"/>
              </a:solidFill>
            </a:endParaRPr>
          </a:p>
        </p:txBody>
      </p:sp>
      <p:sp>
        <p:nvSpPr>
          <p:cNvPr id="17" name="Rectangle 16"/>
          <p:cNvSpPr/>
          <p:nvPr/>
        </p:nvSpPr>
        <p:spPr>
          <a:xfrm>
            <a:off x="7391400" y="605102"/>
            <a:ext cx="3595856"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stem-</a:t>
            </a:r>
            <a:r>
              <a:rPr lang="en-IN" dirty="0" err="1" smtClean="0">
                <a:solidFill>
                  <a:srgbClr val="C00000"/>
                </a:solidFill>
              </a:rPr>
              <a:t>color</a:t>
            </a:r>
            <a:endParaRPr lang="en-IN" dirty="0">
              <a:solidFill>
                <a:srgbClr val="C00000"/>
              </a:solidFill>
            </a:endParaRPr>
          </a:p>
        </p:txBody>
      </p:sp>
      <p:pic>
        <p:nvPicPr>
          <p:cNvPr id="4" name="Picture 3"/>
          <p:cNvPicPr>
            <a:picLocks noChangeAspect="1"/>
          </p:cNvPicPr>
          <p:nvPr/>
        </p:nvPicPr>
        <p:blipFill>
          <a:blip r:embed="rId2"/>
          <a:stretch>
            <a:fillRect/>
          </a:stretch>
        </p:blipFill>
        <p:spPr>
          <a:xfrm>
            <a:off x="304800" y="1066800"/>
            <a:ext cx="5334000" cy="3352800"/>
          </a:xfrm>
          <a:prstGeom prst="rect">
            <a:avLst/>
          </a:prstGeom>
          <a:ln>
            <a:solidFill>
              <a:schemeClr val="tx1"/>
            </a:solidFill>
          </a:ln>
        </p:spPr>
      </p:pic>
      <p:sp>
        <p:nvSpPr>
          <p:cNvPr id="11" name="Rectangle 10"/>
          <p:cNvSpPr/>
          <p:nvPr/>
        </p:nvSpPr>
        <p:spPr>
          <a:xfrm>
            <a:off x="838200" y="4522852"/>
            <a:ext cx="5392370" cy="954107"/>
          </a:xfrm>
          <a:prstGeom prst="rect">
            <a:avLst/>
          </a:prstGeom>
        </p:spPr>
        <p:txBody>
          <a:bodyPr wrap="square">
            <a:spAutoFit/>
          </a:bodyPr>
          <a:lstStyle/>
          <a:p>
            <a:r>
              <a:rPr lang="en-IN" sz="1400" dirty="0" smtClean="0"/>
              <a:t>From the figure we can see that:</a:t>
            </a:r>
          </a:p>
          <a:p>
            <a:r>
              <a:rPr lang="en-IN" sz="1400" dirty="0" smtClean="0"/>
              <a:t>1) About 30% of the mushrooms have gills with white </a:t>
            </a:r>
            <a:r>
              <a:rPr lang="en-IN" sz="1400" dirty="0" err="1" smtClean="0"/>
              <a:t>colors</a:t>
            </a:r>
            <a:endParaRPr lang="en-IN" sz="1400" dirty="0" smtClean="0"/>
          </a:p>
          <a:p>
            <a:r>
              <a:rPr lang="en-IN" sz="1400" dirty="0" smtClean="0"/>
              <a:t>2) Brown and yellow </a:t>
            </a:r>
            <a:r>
              <a:rPr lang="en-IN" sz="1400" dirty="0" err="1" smtClean="0"/>
              <a:t>colors</a:t>
            </a:r>
            <a:r>
              <a:rPr lang="en-IN" sz="1400" dirty="0" smtClean="0"/>
              <a:t> gill mostly determines high chance of toxicity</a:t>
            </a:r>
            <a:endParaRPr lang="en-IN" sz="1400" dirty="0"/>
          </a:p>
        </p:txBody>
      </p:sp>
      <p:pic>
        <p:nvPicPr>
          <p:cNvPr id="19" name="Picture 18"/>
          <p:cNvPicPr>
            <a:picLocks noChangeAspect="1"/>
          </p:cNvPicPr>
          <p:nvPr/>
        </p:nvPicPr>
        <p:blipFill>
          <a:blip r:embed="rId3"/>
          <a:stretch>
            <a:fillRect/>
          </a:stretch>
        </p:blipFill>
        <p:spPr>
          <a:xfrm>
            <a:off x="5943601" y="1069045"/>
            <a:ext cx="5715000" cy="3352800"/>
          </a:xfrm>
          <a:prstGeom prst="rect">
            <a:avLst/>
          </a:prstGeom>
          <a:ln>
            <a:solidFill>
              <a:schemeClr val="tx1"/>
            </a:solidFill>
          </a:ln>
        </p:spPr>
      </p:pic>
      <p:sp>
        <p:nvSpPr>
          <p:cNvPr id="21" name="Rectangle 20"/>
          <p:cNvSpPr/>
          <p:nvPr/>
        </p:nvSpPr>
        <p:spPr>
          <a:xfrm>
            <a:off x="6141328" y="4516456"/>
            <a:ext cx="6096000" cy="738664"/>
          </a:xfrm>
          <a:prstGeom prst="rect">
            <a:avLst/>
          </a:prstGeom>
        </p:spPr>
        <p:txBody>
          <a:bodyPr>
            <a:spAutoFit/>
          </a:bodyPr>
          <a:lstStyle/>
          <a:p>
            <a:pPr algn="l"/>
            <a:r>
              <a:rPr lang="en-US" sz="1400" dirty="0">
                <a:solidFill>
                  <a:srgbClr val="000000"/>
                </a:solidFill>
                <a:latin typeface="Helvetica Neue"/>
              </a:rPr>
              <a:t>F</a:t>
            </a:r>
            <a:r>
              <a:rPr lang="en-US" sz="1400" b="0" i="0" dirty="0" smtClean="0">
                <a:solidFill>
                  <a:srgbClr val="000000"/>
                </a:solidFill>
                <a:effectLst/>
                <a:latin typeface="Helvetica Neue"/>
              </a:rPr>
              <a:t>rom the above graph we can see:</a:t>
            </a:r>
          </a:p>
          <a:p>
            <a:pPr algn="l">
              <a:buFont typeface="+mj-lt"/>
              <a:buAutoNum type="arabicPeriod"/>
            </a:pPr>
            <a:r>
              <a:rPr lang="en-US" sz="1400" b="0" i="0" dirty="0" smtClean="0">
                <a:solidFill>
                  <a:srgbClr val="000000"/>
                </a:solidFill>
                <a:effectLst/>
                <a:latin typeface="Helvetica Neue"/>
              </a:rPr>
              <a:t>white stem color are mostly edible</a:t>
            </a:r>
          </a:p>
          <a:p>
            <a:pPr algn="l">
              <a:buFont typeface="+mj-lt"/>
              <a:buAutoNum type="arabicPeriod"/>
            </a:pPr>
            <a:r>
              <a:rPr lang="en-US" sz="1400" b="0" i="0" dirty="0" smtClean="0">
                <a:solidFill>
                  <a:srgbClr val="000000"/>
                </a:solidFill>
                <a:effectLst/>
                <a:latin typeface="Helvetica Neue"/>
              </a:rPr>
              <a:t>brown color and yellow color stems are mostly </a:t>
            </a:r>
            <a:r>
              <a:rPr lang="en-US" sz="1400" b="0" i="0" dirty="0" err="1" smtClean="0">
                <a:solidFill>
                  <a:srgbClr val="000000"/>
                </a:solidFill>
                <a:effectLst/>
                <a:latin typeface="Helvetica Neue"/>
              </a:rPr>
              <a:t>poisionous</a:t>
            </a:r>
            <a:endParaRPr lang="en-US" sz="1400" b="0" i="0" dirty="0">
              <a:solidFill>
                <a:srgbClr val="000000"/>
              </a:solidFill>
              <a:effectLst/>
              <a:latin typeface="Helvetica Neue"/>
            </a:endParaRPr>
          </a:p>
        </p:txBody>
      </p:sp>
    </p:spTree>
    <p:extLst>
      <p:ext uri="{BB962C8B-B14F-4D97-AF65-F5344CB8AC3E}">
        <p14:creationId xmlns:p14="http://schemas.microsoft.com/office/powerpoint/2010/main" val="3878753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1079852" y="585804"/>
            <a:ext cx="3377848"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has-ring</a:t>
            </a:r>
            <a:endParaRPr lang="en-IN" dirty="0">
              <a:solidFill>
                <a:srgbClr val="C00000"/>
              </a:solidFill>
            </a:endParaRPr>
          </a:p>
        </p:txBody>
      </p:sp>
      <p:sp>
        <p:nvSpPr>
          <p:cNvPr id="17" name="Rectangle 16"/>
          <p:cNvSpPr/>
          <p:nvPr/>
        </p:nvSpPr>
        <p:spPr>
          <a:xfrm>
            <a:off x="7391400" y="605102"/>
            <a:ext cx="3416320"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ring-type</a:t>
            </a:r>
            <a:endParaRPr lang="en-IN" dirty="0">
              <a:solidFill>
                <a:srgbClr val="C00000"/>
              </a:solidFill>
            </a:endParaRPr>
          </a:p>
        </p:txBody>
      </p:sp>
      <p:pic>
        <p:nvPicPr>
          <p:cNvPr id="5" name="Picture 4"/>
          <p:cNvPicPr>
            <a:picLocks noChangeAspect="1"/>
          </p:cNvPicPr>
          <p:nvPr/>
        </p:nvPicPr>
        <p:blipFill>
          <a:blip r:embed="rId2"/>
          <a:stretch>
            <a:fillRect/>
          </a:stretch>
        </p:blipFill>
        <p:spPr>
          <a:xfrm>
            <a:off x="762000" y="1063459"/>
            <a:ext cx="4686300" cy="2578581"/>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6128887" y="974434"/>
            <a:ext cx="5104874" cy="137831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6136893" y="2438400"/>
            <a:ext cx="5104874" cy="2236551"/>
          </a:xfrm>
          <a:prstGeom prst="rect">
            <a:avLst/>
          </a:prstGeom>
          <a:ln>
            <a:solidFill>
              <a:schemeClr val="tx1"/>
            </a:solidFill>
          </a:ln>
        </p:spPr>
      </p:pic>
      <p:sp>
        <p:nvSpPr>
          <p:cNvPr id="12" name="Rectangle 11"/>
          <p:cNvSpPr/>
          <p:nvPr/>
        </p:nvSpPr>
        <p:spPr>
          <a:xfrm>
            <a:off x="1371600" y="3750363"/>
            <a:ext cx="3347391" cy="307777"/>
          </a:xfrm>
          <a:prstGeom prst="rect">
            <a:avLst/>
          </a:prstGeom>
        </p:spPr>
        <p:txBody>
          <a:bodyPr wrap="none">
            <a:spAutoFit/>
          </a:bodyPr>
          <a:lstStyle/>
          <a:p>
            <a:r>
              <a:rPr lang="en-IN" sz="1400" dirty="0"/>
              <a:t> </a:t>
            </a:r>
            <a:r>
              <a:rPr lang="en-IN" sz="1400" dirty="0" smtClean="0"/>
              <a:t>73% of the mushroom </a:t>
            </a:r>
            <a:r>
              <a:rPr lang="en-IN" sz="1400" dirty="0" smtClean="0"/>
              <a:t>don’t </a:t>
            </a:r>
            <a:r>
              <a:rPr lang="en-IN" sz="1400" dirty="0" smtClean="0"/>
              <a:t>have rings </a:t>
            </a:r>
            <a:endParaRPr lang="en-IN" sz="1400" dirty="0"/>
          </a:p>
        </p:txBody>
      </p:sp>
      <p:sp>
        <p:nvSpPr>
          <p:cNvPr id="13" name="Rectangle 12"/>
          <p:cNvSpPr/>
          <p:nvPr/>
        </p:nvSpPr>
        <p:spPr>
          <a:xfrm>
            <a:off x="6051560" y="4809038"/>
            <a:ext cx="6096000" cy="523220"/>
          </a:xfrm>
          <a:prstGeom prst="rect">
            <a:avLst/>
          </a:prstGeom>
        </p:spPr>
        <p:txBody>
          <a:bodyPr>
            <a:spAutoFit/>
          </a:bodyPr>
          <a:lstStyle/>
          <a:p>
            <a:r>
              <a:rPr lang="en-IN" sz="1400" dirty="0" smtClean="0"/>
              <a:t>From the above dataset we can see:</a:t>
            </a:r>
          </a:p>
          <a:p>
            <a:r>
              <a:rPr lang="en-IN" sz="1400" dirty="0" smtClean="0"/>
              <a:t>About </a:t>
            </a:r>
            <a:r>
              <a:rPr lang="en-IN" sz="1400" dirty="0" smtClean="0"/>
              <a:t>76</a:t>
            </a:r>
            <a:r>
              <a:rPr lang="en-IN" sz="1400" dirty="0" smtClean="0"/>
              <a:t>% </a:t>
            </a:r>
            <a:r>
              <a:rPr lang="en-IN" sz="1400" dirty="0" smtClean="0"/>
              <a:t>of mushroom have the ring type as none</a:t>
            </a:r>
            <a:endParaRPr lang="en-IN" sz="1400" dirty="0"/>
          </a:p>
        </p:txBody>
      </p:sp>
      <p:pic>
        <p:nvPicPr>
          <p:cNvPr id="2050" name="Picture 2" descr="Fairy rings: Mysterious mushrooms - Harlan Enterprise | Harlan Enterpr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140443"/>
            <a:ext cx="4572000" cy="23427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29946" y="6488668"/>
            <a:ext cx="2438400" cy="369332"/>
          </a:xfrm>
          <a:prstGeom prst="rect">
            <a:avLst/>
          </a:prstGeom>
          <a:noFill/>
        </p:spPr>
        <p:txBody>
          <a:bodyPr wrap="square" rtlCol="0">
            <a:spAutoFit/>
          </a:bodyPr>
          <a:lstStyle/>
          <a:p>
            <a:r>
              <a:rPr lang="en-IN" b="1" dirty="0" smtClean="0">
                <a:solidFill>
                  <a:srgbClr val="C00000"/>
                </a:solidFill>
              </a:rPr>
              <a:t>FAIRY RING</a:t>
            </a:r>
            <a:endParaRPr lang="en-IN" b="1" dirty="0">
              <a:solidFill>
                <a:srgbClr val="C00000"/>
              </a:solidFill>
            </a:endParaRPr>
          </a:p>
        </p:txBody>
      </p:sp>
    </p:spTree>
    <p:extLst>
      <p:ext uri="{BB962C8B-B14F-4D97-AF65-F5344CB8AC3E}">
        <p14:creationId xmlns:p14="http://schemas.microsoft.com/office/powerpoint/2010/main" val="682697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1079852" y="585804"/>
            <a:ext cx="3211135"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habitat</a:t>
            </a:r>
            <a:endParaRPr lang="en-IN" dirty="0">
              <a:solidFill>
                <a:srgbClr val="C00000"/>
              </a:solidFill>
            </a:endParaRPr>
          </a:p>
        </p:txBody>
      </p:sp>
      <p:sp>
        <p:nvSpPr>
          <p:cNvPr id="17" name="Rectangle 16"/>
          <p:cNvSpPr/>
          <p:nvPr/>
        </p:nvSpPr>
        <p:spPr>
          <a:xfrm>
            <a:off x="7391400" y="605102"/>
            <a:ext cx="3262432"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season</a:t>
            </a:r>
            <a:endParaRPr lang="en-IN" dirty="0">
              <a:solidFill>
                <a:srgbClr val="C00000"/>
              </a:solidFill>
            </a:endParaRPr>
          </a:p>
        </p:txBody>
      </p:sp>
      <p:pic>
        <p:nvPicPr>
          <p:cNvPr id="4" name="Picture 3"/>
          <p:cNvPicPr>
            <a:picLocks noChangeAspect="1"/>
          </p:cNvPicPr>
          <p:nvPr/>
        </p:nvPicPr>
        <p:blipFill>
          <a:blip r:embed="rId2"/>
          <a:stretch>
            <a:fillRect/>
          </a:stretch>
        </p:blipFill>
        <p:spPr>
          <a:xfrm>
            <a:off x="381000" y="1059693"/>
            <a:ext cx="5475632" cy="3098112"/>
          </a:xfrm>
          <a:prstGeom prst="rect">
            <a:avLst/>
          </a:prstGeom>
          <a:ln>
            <a:solidFill>
              <a:schemeClr val="tx1"/>
            </a:solidFill>
          </a:ln>
        </p:spPr>
      </p:pic>
      <p:sp>
        <p:nvSpPr>
          <p:cNvPr id="6" name="Rectangle 5"/>
          <p:cNvSpPr/>
          <p:nvPr/>
        </p:nvSpPr>
        <p:spPr>
          <a:xfrm>
            <a:off x="990600" y="4262362"/>
            <a:ext cx="4495800" cy="954107"/>
          </a:xfrm>
          <a:prstGeom prst="rect">
            <a:avLst/>
          </a:prstGeom>
        </p:spPr>
        <p:txBody>
          <a:bodyPr wrap="square">
            <a:spAutoFit/>
          </a:bodyPr>
          <a:lstStyle/>
          <a:p>
            <a:r>
              <a:rPr lang="en-IN" sz="1400" dirty="0" smtClean="0"/>
              <a:t>From the above graph we can see:</a:t>
            </a:r>
          </a:p>
          <a:p>
            <a:endParaRPr lang="en-IN" sz="1400" dirty="0" smtClean="0"/>
          </a:p>
          <a:p>
            <a:r>
              <a:rPr lang="en-IN" sz="1400" dirty="0" smtClean="0"/>
              <a:t>1. Woodland and forest environment provides the best environment where they can thrive</a:t>
            </a:r>
            <a:endParaRPr lang="en-IN" sz="1400" dirty="0"/>
          </a:p>
        </p:txBody>
      </p:sp>
      <p:pic>
        <p:nvPicPr>
          <p:cNvPr id="11" name="Picture 10"/>
          <p:cNvPicPr>
            <a:picLocks noChangeAspect="1"/>
          </p:cNvPicPr>
          <p:nvPr/>
        </p:nvPicPr>
        <p:blipFill>
          <a:blip r:embed="rId3"/>
          <a:stretch>
            <a:fillRect/>
          </a:stretch>
        </p:blipFill>
        <p:spPr>
          <a:xfrm>
            <a:off x="6172200" y="974434"/>
            <a:ext cx="5486400" cy="3287928"/>
          </a:xfrm>
          <a:prstGeom prst="rect">
            <a:avLst/>
          </a:prstGeom>
          <a:ln>
            <a:solidFill>
              <a:schemeClr val="tx1"/>
            </a:solidFill>
          </a:ln>
        </p:spPr>
      </p:pic>
      <p:sp>
        <p:nvSpPr>
          <p:cNvPr id="15" name="Rectangle 14"/>
          <p:cNvSpPr/>
          <p:nvPr/>
        </p:nvSpPr>
        <p:spPr>
          <a:xfrm>
            <a:off x="6324600" y="4343400"/>
            <a:ext cx="4495800" cy="954107"/>
          </a:xfrm>
          <a:prstGeom prst="rect">
            <a:avLst/>
          </a:prstGeom>
        </p:spPr>
        <p:txBody>
          <a:bodyPr wrap="square">
            <a:spAutoFit/>
          </a:bodyPr>
          <a:lstStyle/>
          <a:p>
            <a:r>
              <a:rPr lang="en-IN" sz="1400" dirty="0" smtClean="0"/>
              <a:t>From the above graph we can see:</a:t>
            </a:r>
          </a:p>
          <a:p>
            <a:pPr marL="342900" indent="-342900">
              <a:buFont typeface="+mj-lt"/>
              <a:buAutoNum type="arabicPeriod"/>
            </a:pPr>
            <a:r>
              <a:rPr lang="en-IN" sz="1400" dirty="0" smtClean="0"/>
              <a:t>Mushroom mostly grows in autumn and summer</a:t>
            </a:r>
          </a:p>
          <a:p>
            <a:pPr marL="342900" indent="-342900">
              <a:buFont typeface="+mj-lt"/>
              <a:buAutoNum type="arabicPeriod"/>
            </a:pPr>
            <a:r>
              <a:rPr lang="en-IN" sz="1400" dirty="0" smtClean="0"/>
              <a:t>Mushrooms that grows in winter has less change of being toxic</a:t>
            </a:r>
          </a:p>
        </p:txBody>
      </p:sp>
    </p:spTree>
    <p:extLst>
      <p:ext uri="{BB962C8B-B14F-4D97-AF65-F5344CB8AC3E}">
        <p14:creationId xmlns:p14="http://schemas.microsoft.com/office/powerpoint/2010/main" val="606162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3733800" y="762000"/>
            <a:ext cx="3903633"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Cap diameter</a:t>
            </a:r>
            <a:endParaRPr lang="en-IN" dirty="0">
              <a:solidFill>
                <a:srgbClr val="C00000"/>
              </a:solidFill>
            </a:endParaRPr>
          </a:p>
        </p:txBody>
      </p:sp>
      <p:pic>
        <p:nvPicPr>
          <p:cNvPr id="9" name="Picture 8"/>
          <p:cNvPicPr>
            <a:picLocks noChangeAspect="1"/>
          </p:cNvPicPr>
          <p:nvPr/>
        </p:nvPicPr>
        <p:blipFill>
          <a:blip r:embed="rId2"/>
          <a:stretch>
            <a:fillRect/>
          </a:stretch>
        </p:blipFill>
        <p:spPr>
          <a:xfrm>
            <a:off x="1066799" y="1154659"/>
            <a:ext cx="5275003" cy="2305393"/>
          </a:xfrm>
          <a:prstGeom prst="rect">
            <a:avLst/>
          </a:prstGeom>
          <a:ln>
            <a:solidFill>
              <a:schemeClr val="tx1"/>
            </a:solidFill>
          </a:ln>
        </p:spPr>
      </p:pic>
      <p:pic>
        <p:nvPicPr>
          <p:cNvPr id="11" name="Picture 10"/>
          <p:cNvPicPr>
            <a:picLocks noChangeAspect="1"/>
          </p:cNvPicPr>
          <p:nvPr/>
        </p:nvPicPr>
        <p:blipFill>
          <a:blip r:embed="rId3"/>
          <a:stretch>
            <a:fillRect/>
          </a:stretch>
        </p:blipFill>
        <p:spPr>
          <a:xfrm>
            <a:off x="1066800" y="3593108"/>
            <a:ext cx="5275003" cy="2971800"/>
          </a:xfrm>
          <a:prstGeom prst="rect">
            <a:avLst/>
          </a:prstGeom>
          <a:ln>
            <a:solidFill>
              <a:schemeClr val="tx1"/>
            </a:solidFill>
          </a:ln>
        </p:spPr>
      </p:pic>
      <p:pic>
        <p:nvPicPr>
          <p:cNvPr id="13" name="Picture 12"/>
          <p:cNvPicPr>
            <a:picLocks noChangeAspect="1"/>
          </p:cNvPicPr>
          <p:nvPr/>
        </p:nvPicPr>
        <p:blipFill>
          <a:blip r:embed="rId4"/>
          <a:stretch>
            <a:fillRect/>
          </a:stretch>
        </p:blipFill>
        <p:spPr>
          <a:xfrm>
            <a:off x="6553200" y="1154659"/>
            <a:ext cx="4895850" cy="2841616"/>
          </a:xfrm>
          <a:prstGeom prst="rect">
            <a:avLst/>
          </a:prstGeom>
          <a:ln>
            <a:solidFill>
              <a:schemeClr val="tx1"/>
            </a:solidFill>
          </a:ln>
        </p:spPr>
      </p:pic>
      <p:sp>
        <p:nvSpPr>
          <p:cNvPr id="15" name="Rectangle 14"/>
          <p:cNvSpPr/>
          <p:nvPr/>
        </p:nvSpPr>
        <p:spPr>
          <a:xfrm>
            <a:off x="6363573" y="4155125"/>
            <a:ext cx="5507749" cy="2677656"/>
          </a:xfrm>
          <a:prstGeom prst="rect">
            <a:avLst/>
          </a:prstGeom>
        </p:spPr>
        <p:txBody>
          <a:bodyPr wrap="square">
            <a:spAutoFit/>
          </a:bodyPr>
          <a:lstStyle/>
          <a:p>
            <a:pPr marL="171450" indent="-171450">
              <a:buFont typeface="Arial" panose="020B0604020202020204" pitchFamily="34" charset="0"/>
              <a:buChar char="•"/>
            </a:pPr>
            <a:r>
              <a:rPr lang="en-US" sz="1400" dirty="0" smtClean="0">
                <a:latin typeface="+mj-lt"/>
              </a:rPr>
              <a:t>Cap diameter is </a:t>
            </a:r>
            <a:r>
              <a:rPr lang="en-US" sz="1400" dirty="0" err="1" smtClean="0">
                <a:latin typeface="+mj-lt"/>
              </a:rPr>
              <a:t>slighty</a:t>
            </a:r>
            <a:r>
              <a:rPr lang="en-US" sz="1400" dirty="0" smtClean="0">
                <a:latin typeface="+mj-lt"/>
              </a:rPr>
              <a:t> right skewed,</a:t>
            </a:r>
          </a:p>
          <a:p>
            <a:pPr marL="171450" indent="-171450">
              <a:buFont typeface="Arial" panose="020B0604020202020204" pitchFamily="34" charset="0"/>
              <a:buChar char="•"/>
            </a:pPr>
            <a:r>
              <a:rPr lang="en-US" sz="1400" dirty="0" smtClean="0">
                <a:latin typeface="+mj-lt"/>
              </a:rPr>
              <a:t>Edible mushroom distribution seems to be more spread out than the poisonous mushroom distribution.</a:t>
            </a:r>
          </a:p>
          <a:p>
            <a:pPr marL="171450" indent="-171450">
              <a:buFont typeface="Arial" panose="020B0604020202020204" pitchFamily="34" charset="0"/>
              <a:buChar char="•"/>
            </a:pPr>
            <a:r>
              <a:rPr lang="en-US" sz="1400" dirty="0" smtClean="0">
                <a:latin typeface="+mj-lt"/>
              </a:rPr>
              <a:t>Mean cap-diameter of poisonous mushroom is around 5.88 and for edible is around 7.80, . This suggests that, on average, edible mushrooms have larger cap diameters than poisonous mushrooms.</a:t>
            </a:r>
          </a:p>
          <a:p>
            <a:pPr marL="171450" indent="-171450">
              <a:buFont typeface="Arial" panose="020B0604020202020204" pitchFamily="34" charset="0"/>
              <a:buChar char="•"/>
            </a:pPr>
            <a:r>
              <a:rPr lang="en-US" sz="1400" dirty="0" smtClean="0">
                <a:latin typeface="+mj-lt"/>
              </a:rPr>
              <a:t>There is a significant overlap between the two distributions. This means that there are some edible mushrooms with small cap diameters and some poisonous mushrooms with large cap diameters. This highlights the importance of using multiple features for mushroom identification, not just cap diameter.**</a:t>
            </a:r>
          </a:p>
          <a:p>
            <a:pPr marL="171450" indent="-171450">
              <a:buFont typeface="Arial" panose="020B0604020202020204" pitchFamily="34" charset="0"/>
              <a:buChar char="•"/>
            </a:pPr>
            <a:r>
              <a:rPr lang="en-US" sz="1400" dirty="0" smtClean="0">
                <a:latin typeface="+mj-lt"/>
              </a:rPr>
              <a:t>Plenty of outliers are there</a:t>
            </a:r>
            <a:endParaRPr lang="en-IN" sz="1400" dirty="0">
              <a:latin typeface="+mj-lt"/>
            </a:endParaRPr>
          </a:p>
        </p:txBody>
      </p:sp>
    </p:spTree>
    <p:extLst>
      <p:ext uri="{BB962C8B-B14F-4D97-AF65-F5344CB8AC3E}">
        <p14:creationId xmlns:p14="http://schemas.microsoft.com/office/powerpoint/2010/main" val="7641559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3733800" y="762000"/>
            <a:ext cx="3749744"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Stem height</a:t>
            </a:r>
            <a:endParaRPr lang="en-IN" dirty="0">
              <a:solidFill>
                <a:srgbClr val="C00000"/>
              </a:solidFill>
            </a:endParaRPr>
          </a:p>
        </p:txBody>
      </p:sp>
      <p:pic>
        <p:nvPicPr>
          <p:cNvPr id="17" name="Picture 16"/>
          <p:cNvPicPr>
            <a:picLocks noChangeAspect="1"/>
          </p:cNvPicPr>
          <p:nvPr/>
        </p:nvPicPr>
        <p:blipFill>
          <a:blip r:embed="rId2"/>
          <a:stretch>
            <a:fillRect/>
          </a:stretch>
        </p:blipFill>
        <p:spPr>
          <a:xfrm>
            <a:off x="1152331" y="1154659"/>
            <a:ext cx="4761782" cy="2507571"/>
          </a:xfrm>
          <a:prstGeom prst="rect">
            <a:avLst/>
          </a:prstGeom>
          <a:ln>
            <a:solidFill>
              <a:schemeClr val="tx1"/>
            </a:solidFill>
          </a:ln>
        </p:spPr>
      </p:pic>
      <p:pic>
        <p:nvPicPr>
          <p:cNvPr id="19" name="Picture 18"/>
          <p:cNvPicPr>
            <a:picLocks noChangeAspect="1"/>
          </p:cNvPicPr>
          <p:nvPr/>
        </p:nvPicPr>
        <p:blipFill>
          <a:blip r:embed="rId3"/>
          <a:stretch>
            <a:fillRect/>
          </a:stretch>
        </p:blipFill>
        <p:spPr>
          <a:xfrm>
            <a:off x="1152331" y="3886200"/>
            <a:ext cx="4761782" cy="2209800"/>
          </a:xfrm>
          <a:prstGeom prst="rect">
            <a:avLst/>
          </a:prstGeom>
          <a:ln>
            <a:solidFill>
              <a:schemeClr val="tx1"/>
            </a:solidFill>
          </a:ln>
        </p:spPr>
      </p:pic>
      <p:pic>
        <p:nvPicPr>
          <p:cNvPr id="21" name="Picture 20"/>
          <p:cNvPicPr>
            <a:picLocks noChangeAspect="1"/>
          </p:cNvPicPr>
          <p:nvPr/>
        </p:nvPicPr>
        <p:blipFill>
          <a:blip r:embed="rId4"/>
          <a:stretch>
            <a:fillRect/>
          </a:stretch>
        </p:blipFill>
        <p:spPr>
          <a:xfrm>
            <a:off x="6248400" y="1098675"/>
            <a:ext cx="4886325" cy="2787525"/>
          </a:xfrm>
          <a:prstGeom prst="rect">
            <a:avLst/>
          </a:prstGeom>
          <a:ln>
            <a:solidFill>
              <a:schemeClr val="tx1"/>
            </a:solidFill>
          </a:ln>
        </p:spPr>
      </p:pic>
      <p:sp>
        <p:nvSpPr>
          <p:cNvPr id="23" name="Rectangle 22"/>
          <p:cNvSpPr/>
          <p:nvPr/>
        </p:nvSpPr>
        <p:spPr>
          <a:xfrm>
            <a:off x="6019800" y="4373551"/>
            <a:ext cx="5791200" cy="1815882"/>
          </a:xfrm>
          <a:prstGeom prst="rect">
            <a:avLst/>
          </a:prstGeom>
        </p:spPr>
        <p:txBody>
          <a:bodyPr wrap="square">
            <a:spAutoFit/>
          </a:bodyPr>
          <a:lstStyle/>
          <a:p>
            <a:r>
              <a:rPr lang="en-IN" sz="1400" dirty="0" smtClean="0"/>
              <a:t>From the image we can see:</a:t>
            </a:r>
          </a:p>
          <a:p>
            <a:r>
              <a:rPr lang="en-IN" sz="1400" dirty="0" smtClean="0"/>
              <a:t>1)  The green line for edible mushrooms is slightly narrower than the red line for poisonous mushrooms. This means that there is a slightly less range of stem height for edible mushrooms than for poisonous mushrooms.</a:t>
            </a:r>
          </a:p>
          <a:p>
            <a:r>
              <a:rPr lang="en-IN" sz="1400" dirty="0" smtClean="0"/>
              <a:t>2) On an average, edible mushrooms tend to have mor</a:t>
            </a:r>
            <a:r>
              <a:rPr lang="en-IN" sz="1400" dirty="0"/>
              <a:t>e</a:t>
            </a:r>
            <a:r>
              <a:rPr lang="en-IN" sz="1400" dirty="0" smtClean="0"/>
              <a:t> stems height than poisonous mushrooms.</a:t>
            </a:r>
          </a:p>
          <a:p>
            <a:r>
              <a:rPr lang="en-IN" sz="1400" dirty="0" smtClean="0"/>
              <a:t>3) Column contain lots of outliers </a:t>
            </a:r>
            <a:endParaRPr lang="en-IN"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457200"/>
            <a:ext cx="10717885" cy="1124508"/>
          </a:xfrm>
          <a:prstGeom prst="rect">
            <a:avLst/>
          </a:prstGeom>
        </p:spPr>
        <p:txBody>
          <a:bodyPr vert="horz" wrap="square" lIns="0" tIns="564993" rIns="0" bIns="0" rtlCol="0">
            <a:spAutoFit/>
          </a:bodyPr>
          <a:lstStyle/>
          <a:p>
            <a:pPr marL="346075">
              <a:lnSpc>
                <a:spcPct val="100000"/>
              </a:lnSpc>
              <a:spcBef>
                <a:spcPts val="105"/>
              </a:spcBef>
            </a:pPr>
            <a:r>
              <a:rPr sz="3600" spc="114" dirty="0">
                <a:solidFill>
                  <a:srgbClr val="33391D"/>
                </a:solidFill>
              </a:rPr>
              <a:t>UNI-</a:t>
            </a:r>
            <a:r>
              <a:rPr sz="3600" spc="100" dirty="0">
                <a:solidFill>
                  <a:srgbClr val="33391D"/>
                </a:solidFill>
              </a:rPr>
              <a:t>VARIATE</a:t>
            </a:r>
            <a:r>
              <a:rPr sz="3600" spc="229" dirty="0">
                <a:solidFill>
                  <a:srgbClr val="33391D"/>
                </a:solidFill>
              </a:rPr>
              <a:t> </a:t>
            </a:r>
            <a:r>
              <a:rPr sz="3600" spc="100" dirty="0">
                <a:solidFill>
                  <a:srgbClr val="33391D"/>
                </a:solidFill>
              </a:rPr>
              <a:t>ANALYSIS</a:t>
            </a:r>
            <a:r>
              <a:rPr sz="3600" spc="235" dirty="0">
                <a:solidFill>
                  <a:srgbClr val="33391D"/>
                </a:solidFill>
              </a:rPr>
              <a:t> </a:t>
            </a:r>
            <a:r>
              <a:rPr sz="3600" spc="65" dirty="0">
                <a:solidFill>
                  <a:srgbClr val="33391D"/>
                </a:solidFill>
              </a:rPr>
              <a:t>AND</a:t>
            </a:r>
            <a:r>
              <a:rPr sz="3600" spc="260" dirty="0">
                <a:solidFill>
                  <a:srgbClr val="33391D"/>
                </a:solidFill>
              </a:rPr>
              <a:t> </a:t>
            </a:r>
            <a:r>
              <a:rPr sz="3600" spc="95" dirty="0">
                <a:solidFill>
                  <a:srgbClr val="33391D"/>
                </a:solidFill>
              </a:rPr>
              <a:t>VISUALIZATION</a:t>
            </a:r>
            <a:endParaRPr sz="3600" dirty="0"/>
          </a:p>
        </p:txBody>
      </p:sp>
      <p:sp>
        <p:nvSpPr>
          <p:cNvPr id="7" name="Rectangle 6"/>
          <p:cNvSpPr/>
          <p:nvPr/>
        </p:nvSpPr>
        <p:spPr>
          <a:xfrm>
            <a:off x="3733800" y="762000"/>
            <a:ext cx="3659976" cy="369332"/>
          </a:xfrm>
          <a:prstGeom prst="rect">
            <a:avLst/>
          </a:prstGeom>
        </p:spPr>
        <p:txBody>
          <a:bodyPr wrap="none">
            <a:spAutoFit/>
          </a:bodyPr>
          <a:lstStyle/>
          <a:p>
            <a:r>
              <a:rPr lang="en-IN" dirty="0" err="1" smtClean="0">
                <a:solidFill>
                  <a:srgbClr val="C00000"/>
                </a:solidFill>
              </a:rPr>
              <a:t>Uni</a:t>
            </a:r>
            <a:r>
              <a:rPr lang="en-IN" dirty="0" smtClean="0">
                <a:solidFill>
                  <a:srgbClr val="C00000"/>
                </a:solidFill>
              </a:rPr>
              <a:t>-variate analysis of Stem width</a:t>
            </a:r>
            <a:endParaRPr lang="en-IN" dirty="0">
              <a:solidFill>
                <a:srgbClr val="C00000"/>
              </a:solidFill>
            </a:endParaRPr>
          </a:p>
        </p:txBody>
      </p:sp>
      <p:pic>
        <p:nvPicPr>
          <p:cNvPr id="4" name="Picture 3"/>
          <p:cNvPicPr>
            <a:picLocks noChangeAspect="1"/>
          </p:cNvPicPr>
          <p:nvPr/>
        </p:nvPicPr>
        <p:blipFill>
          <a:blip r:embed="rId2"/>
          <a:stretch>
            <a:fillRect/>
          </a:stretch>
        </p:blipFill>
        <p:spPr>
          <a:xfrm>
            <a:off x="1126928" y="1226024"/>
            <a:ext cx="4740472" cy="276088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1126928" y="4081604"/>
            <a:ext cx="4740472" cy="231919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6248400" y="1137552"/>
            <a:ext cx="4895850" cy="2944051"/>
          </a:xfrm>
          <a:prstGeom prst="rect">
            <a:avLst/>
          </a:prstGeom>
          <a:ln>
            <a:solidFill>
              <a:schemeClr val="tx1"/>
            </a:solidFill>
          </a:ln>
        </p:spPr>
      </p:pic>
      <p:sp>
        <p:nvSpPr>
          <p:cNvPr id="11" name="Rectangle 10"/>
          <p:cNvSpPr/>
          <p:nvPr/>
        </p:nvSpPr>
        <p:spPr>
          <a:xfrm>
            <a:off x="6096000" y="4267200"/>
            <a:ext cx="6096000" cy="1569660"/>
          </a:xfrm>
          <a:prstGeom prst="rect">
            <a:avLst/>
          </a:prstGeom>
        </p:spPr>
        <p:txBody>
          <a:bodyPr>
            <a:spAutoFit/>
          </a:bodyPr>
          <a:lstStyle/>
          <a:p>
            <a:r>
              <a:rPr lang="en-US" sz="1200" dirty="0" smtClean="0"/>
              <a:t>From the image we can see:</a:t>
            </a:r>
          </a:p>
          <a:p>
            <a:r>
              <a:rPr lang="en-US" sz="1200" dirty="0" smtClean="0"/>
              <a:t>1)  The green line for edible mushrooms is wider than the red line for poisonous mushrooms. This means that there is a greater range of stem widths for edible mushrooms than for poisonous mushrooms.</a:t>
            </a:r>
          </a:p>
          <a:p>
            <a:r>
              <a:rPr lang="en-US" sz="1200" dirty="0" smtClean="0"/>
              <a:t>2) On an average, edible mushrooms tend to have thicker stems than poisonous mushrooms.</a:t>
            </a:r>
          </a:p>
          <a:p>
            <a:r>
              <a:rPr lang="en-US" sz="1200" dirty="0" smtClean="0"/>
              <a:t>3) On an average poisonous mushrooms tend to have thinner stems than edible mushrooms.</a:t>
            </a:r>
            <a:endParaRPr lang="en-IN" sz="1200" dirty="0"/>
          </a:p>
        </p:txBody>
      </p:sp>
    </p:spTree>
    <p:extLst>
      <p:ext uri="{BB962C8B-B14F-4D97-AF65-F5344CB8AC3E}">
        <p14:creationId xmlns:p14="http://schemas.microsoft.com/office/powerpoint/2010/main" val="78595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sp>
        <p:nvSpPr>
          <p:cNvPr id="4" name="object 4"/>
          <p:cNvSpPr txBox="1">
            <a:spLocks noGrp="1"/>
          </p:cNvSpPr>
          <p:nvPr>
            <p:ph type="title"/>
          </p:nvPr>
        </p:nvSpPr>
        <p:spPr>
          <a:xfrm>
            <a:off x="3886200" y="657387"/>
            <a:ext cx="5578095" cy="797654"/>
          </a:xfrm>
          <a:prstGeom prst="rect">
            <a:avLst/>
          </a:prstGeom>
        </p:spPr>
        <p:txBody>
          <a:bodyPr vert="horz" wrap="square" lIns="0" tIns="12700" rIns="0" bIns="0" rtlCol="0">
            <a:spAutoFit/>
          </a:bodyPr>
          <a:lstStyle/>
          <a:p>
            <a:pPr marL="12700">
              <a:lnSpc>
                <a:spcPct val="100000"/>
              </a:lnSpc>
              <a:spcBef>
                <a:spcPts val="100"/>
              </a:spcBef>
            </a:pPr>
            <a:r>
              <a:rPr lang="en-IN" spc="145" dirty="0" smtClean="0">
                <a:solidFill>
                  <a:srgbClr val="444D25"/>
                </a:solidFill>
              </a:rPr>
              <a:t>INTRODUCTION</a:t>
            </a:r>
            <a:endParaRPr spc="145" dirty="0">
              <a:solidFill>
                <a:srgbClr val="444D25"/>
              </a:solidFill>
            </a:endParaRPr>
          </a:p>
        </p:txBody>
      </p:sp>
      <p:sp>
        <p:nvSpPr>
          <p:cNvPr id="5" name="object 5"/>
          <p:cNvSpPr/>
          <p:nvPr/>
        </p:nvSpPr>
        <p:spPr>
          <a:xfrm>
            <a:off x="1066800" y="1600200"/>
            <a:ext cx="10161905" cy="0"/>
          </a:xfrm>
          <a:custGeom>
            <a:avLst/>
            <a:gdLst/>
            <a:ahLst/>
            <a:cxnLst/>
            <a:rect l="l" t="t" r="r" b="b"/>
            <a:pathLst>
              <a:path w="10161905">
                <a:moveTo>
                  <a:pt x="0" y="0"/>
                </a:moveTo>
                <a:lnTo>
                  <a:pt x="10161524" y="0"/>
                </a:lnTo>
              </a:path>
            </a:pathLst>
          </a:custGeom>
          <a:ln w="12192">
            <a:solidFill>
              <a:srgbClr val="9B2B1C"/>
            </a:solidFill>
          </a:ln>
        </p:spPr>
        <p:txBody>
          <a:bodyPr wrap="square" lIns="0" tIns="0" rIns="0" bIns="0" rtlCol="0"/>
          <a:lstStyle/>
          <a:p>
            <a:endParaRPr sz="1600"/>
          </a:p>
        </p:txBody>
      </p:sp>
      <p:sp>
        <p:nvSpPr>
          <p:cNvPr id="6" name="object 6"/>
          <p:cNvSpPr txBox="1">
            <a:spLocks noGrp="1"/>
          </p:cNvSpPr>
          <p:nvPr>
            <p:ph type="body" idx="1"/>
          </p:nvPr>
        </p:nvSpPr>
        <p:spPr>
          <a:xfrm>
            <a:off x="1232103" y="1745360"/>
            <a:ext cx="10190149" cy="3490699"/>
          </a:xfrm>
          <a:prstGeom prst="rect">
            <a:avLst/>
          </a:prstGeom>
        </p:spPr>
        <p:txBody>
          <a:bodyPr vert="horz" wrap="square" lIns="0" tIns="53340" rIns="0" bIns="0" rtlCol="0">
            <a:spAutoFit/>
          </a:bodyPr>
          <a:lstStyle/>
          <a:p>
            <a:pPr marL="12700" marR="5080">
              <a:lnSpc>
                <a:spcPts val="2600"/>
              </a:lnSpc>
              <a:spcBef>
                <a:spcPts val="420"/>
              </a:spcBef>
            </a:pPr>
            <a:r>
              <a:rPr lang="en-US" sz="2000" dirty="0"/>
              <a:t>Mushrooms being the most sustainably produced foods, not only have good taste but also hold a great nutritional value </a:t>
            </a:r>
            <a:r>
              <a:rPr lang="en-US" sz="2000" dirty="0" smtClean="0"/>
              <a:t>. </a:t>
            </a:r>
          </a:p>
          <a:p>
            <a:pPr marL="12700" marR="5080">
              <a:lnSpc>
                <a:spcPts val="2600"/>
              </a:lnSpc>
              <a:spcBef>
                <a:spcPts val="420"/>
              </a:spcBef>
            </a:pPr>
            <a:r>
              <a:rPr lang="en-US" sz="2000" dirty="0" smtClean="0"/>
              <a:t>Consumption </a:t>
            </a:r>
            <a:r>
              <a:rPr lang="en-US" sz="2000" dirty="0"/>
              <a:t>of mushrooms helps to fight different types of diseases such as cancer, helps to regulate blood cholesterol levels, and thus helps to fight diabetes. </a:t>
            </a:r>
            <a:endParaRPr lang="en-US" sz="2000" dirty="0" smtClean="0"/>
          </a:p>
          <a:p>
            <a:pPr marL="12700" marR="5080">
              <a:lnSpc>
                <a:spcPts val="2600"/>
              </a:lnSpc>
              <a:spcBef>
                <a:spcPts val="420"/>
              </a:spcBef>
            </a:pPr>
            <a:r>
              <a:rPr lang="en-US" sz="2000" dirty="0" smtClean="0"/>
              <a:t>But </a:t>
            </a:r>
            <a:r>
              <a:rPr lang="en-US" sz="2000" dirty="0"/>
              <a:t>aside from the healthy mushrooms, there also exists poisonous and wild mushrooms whose consumption may result in severe illnesses in humans and can even cause death. It is not easy for a layman to differentiate wild mushrooms from healthy mushrooms </a:t>
            </a:r>
            <a:r>
              <a:rPr lang="en-US" sz="2000" dirty="0" smtClean="0"/>
              <a:t>. </a:t>
            </a:r>
            <a:r>
              <a:rPr lang="en-US" sz="2000" dirty="0"/>
              <a:t>This study aims to classify mushrooms into edible or poisonous using different supervised learning models on the dataset </a:t>
            </a:r>
            <a:r>
              <a:rPr lang="en-US" sz="2000" dirty="0" smtClean="0"/>
              <a:t>that </a:t>
            </a:r>
            <a:r>
              <a:rPr lang="en-US" sz="2000" dirty="0"/>
              <a:t>makes available various specifications of mushrooms like cap shape, cap color, gill </a:t>
            </a:r>
            <a:r>
              <a:rPr lang="en-US" sz="2000" dirty="0" smtClean="0"/>
              <a:t>color, </a:t>
            </a:r>
            <a:r>
              <a:rPr lang="en-US" sz="2000" dirty="0"/>
              <a:t>etc. </a:t>
            </a:r>
            <a:endParaRPr sz="2000" spc="-10" dirty="0"/>
          </a:p>
        </p:txBody>
      </p:sp>
      <p:sp>
        <p:nvSpPr>
          <p:cNvPr id="7" name="object 7"/>
          <p:cNvSpPr/>
          <p:nvPr/>
        </p:nvSpPr>
        <p:spPr>
          <a:xfrm>
            <a:off x="1260347" y="6172200"/>
            <a:ext cx="10161905" cy="0"/>
          </a:xfrm>
          <a:custGeom>
            <a:avLst/>
            <a:gdLst/>
            <a:ahLst/>
            <a:cxnLst/>
            <a:rect l="l" t="t" r="r" b="b"/>
            <a:pathLst>
              <a:path w="10161905">
                <a:moveTo>
                  <a:pt x="0" y="0"/>
                </a:moveTo>
                <a:lnTo>
                  <a:pt x="10161397" y="0"/>
                </a:lnTo>
              </a:path>
            </a:pathLst>
          </a:custGeom>
          <a:ln w="12192">
            <a:solidFill>
              <a:srgbClr val="A18B67"/>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5800" y="1004026"/>
            <a:ext cx="10090303" cy="629018"/>
          </a:xfrm>
          <a:prstGeom prst="rect">
            <a:avLst/>
          </a:prstGeom>
        </p:spPr>
        <p:txBody>
          <a:bodyPr vert="horz" wrap="square" lIns="0" tIns="13335" rIns="0" bIns="0" rtlCol="0">
            <a:spAutoFit/>
          </a:bodyPr>
          <a:lstStyle/>
          <a:p>
            <a:pPr marL="37465">
              <a:lnSpc>
                <a:spcPct val="100000"/>
              </a:lnSpc>
              <a:spcBef>
                <a:spcPts val="105"/>
              </a:spcBef>
            </a:pPr>
            <a:r>
              <a:rPr lang="en-IN" sz="2000" b="1" dirty="0" smtClean="0">
                <a:latin typeface="Calibri"/>
                <a:cs typeface="Calibri"/>
              </a:rPr>
              <a:t>Column Transformation of columns: ‘cap diameter’, ‘stem height’ and ‘stem width’ since it contains lots of outliers: </a:t>
            </a:r>
            <a:endParaRPr sz="2000" dirty="0">
              <a:latin typeface="Calibri"/>
              <a:cs typeface="Calibri"/>
            </a:endParaRPr>
          </a:p>
        </p:txBody>
      </p:sp>
      <p:pic>
        <p:nvPicPr>
          <p:cNvPr id="7" name="Picture 6"/>
          <p:cNvPicPr>
            <a:picLocks noChangeAspect="1"/>
          </p:cNvPicPr>
          <p:nvPr/>
        </p:nvPicPr>
        <p:blipFill>
          <a:blip r:embed="rId2"/>
          <a:stretch>
            <a:fillRect/>
          </a:stretch>
        </p:blipFill>
        <p:spPr>
          <a:xfrm>
            <a:off x="195297" y="4343400"/>
            <a:ext cx="3771900" cy="2058255"/>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302901" y="4343400"/>
            <a:ext cx="3886200" cy="2095322"/>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195297" y="1990245"/>
            <a:ext cx="3771900" cy="1995953"/>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4271799" y="1993355"/>
            <a:ext cx="3843395" cy="2041835"/>
          </a:xfrm>
          <a:prstGeom prst="rect">
            <a:avLst/>
          </a:prstGeom>
          <a:ln>
            <a:solidFill>
              <a:schemeClr val="tx1"/>
            </a:solidFill>
          </a:ln>
        </p:spPr>
      </p:pic>
      <p:pic>
        <p:nvPicPr>
          <p:cNvPr id="12" name="Picture 11"/>
          <p:cNvPicPr>
            <a:picLocks noChangeAspect="1"/>
          </p:cNvPicPr>
          <p:nvPr/>
        </p:nvPicPr>
        <p:blipFill>
          <a:blip r:embed="rId6"/>
          <a:stretch>
            <a:fillRect/>
          </a:stretch>
        </p:blipFill>
        <p:spPr>
          <a:xfrm>
            <a:off x="8401135" y="1958360"/>
            <a:ext cx="3536566" cy="2059724"/>
          </a:xfrm>
          <a:prstGeom prst="rect">
            <a:avLst/>
          </a:prstGeom>
          <a:ln>
            <a:solidFill>
              <a:schemeClr val="tx1"/>
            </a:solidFill>
          </a:ln>
        </p:spPr>
      </p:pic>
      <p:pic>
        <p:nvPicPr>
          <p:cNvPr id="14" name="Picture 13"/>
          <p:cNvPicPr>
            <a:picLocks noChangeAspect="1"/>
          </p:cNvPicPr>
          <p:nvPr/>
        </p:nvPicPr>
        <p:blipFill>
          <a:blip r:embed="rId7"/>
          <a:stretch>
            <a:fillRect/>
          </a:stretch>
        </p:blipFill>
        <p:spPr>
          <a:xfrm>
            <a:off x="8401135" y="4343399"/>
            <a:ext cx="3536566" cy="2058255"/>
          </a:xfrm>
          <a:prstGeom prst="rect">
            <a:avLst/>
          </a:prstGeom>
        </p:spPr>
      </p:pic>
      <p:sp>
        <p:nvSpPr>
          <p:cNvPr id="15" name="Rectangle 14"/>
          <p:cNvSpPr/>
          <p:nvPr/>
        </p:nvSpPr>
        <p:spPr>
          <a:xfrm>
            <a:off x="1143000" y="1637864"/>
            <a:ext cx="1306768" cy="338554"/>
          </a:xfrm>
          <a:prstGeom prst="rect">
            <a:avLst/>
          </a:prstGeom>
        </p:spPr>
        <p:txBody>
          <a:bodyPr wrap="none">
            <a:spAutoFit/>
          </a:bodyPr>
          <a:lstStyle/>
          <a:p>
            <a:r>
              <a:rPr lang="en-IN" sz="1600" b="1" dirty="0" smtClean="0">
                <a:solidFill>
                  <a:srgbClr val="C00000"/>
                </a:solidFill>
                <a:latin typeface="Calibri"/>
                <a:cs typeface="Calibri"/>
              </a:rPr>
              <a:t>cap diameter</a:t>
            </a:r>
            <a:endParaRPr lang="en-IN" sz="1600" dirty="0">
              <a:solidFill>
                <a:srgbClr val="C00000"/>
              </a:solidFill>
            </a:endParaRPr>
          </a:p>
        </p:txBody>
      </p:sp>
      <p:sp>
        <p:nvSpPr>
          <p:cNvPr id="16" name="Rectangle 15"/>
          <p:cNvSpPr/>
          <p:nvPr/>
        </p:nvSpPr>
        <p:spPr>
          <a:xfrm>
            <a:off x="510143" y="3986198"/>
            <a:ext cx="3142207" cy="338554"/>
          </a:xfrm>
          <a:prstGeom prst="rect">
            <a:avLst/>
          </a:prstGeom>
        </p:spPr>
        <p:txBody>
          <a:bodyPr wrap="none">
            <a:spAutoFit/>
          </a:bodyPr>
          <a:lstStyle/>
          <a:p>
            <a:r>
              <a:rPr lang="en-IN" sz="1600" b="1" dirty="0" smtClean="0">
                <a:solidFill>
                  <a:srgbClr val="C00000"/>
                </a:solidFill>
                <a:latin typeface="Calibri"/>
                <a:cs typeface="Calibri"/>
              </a:rPr>
              <a:t>Box-cox transformed cap diameter</a:t>
            </a:r>
            <a:endParaRPr lang="en-IN" sz="1600" dirty="0">
              <a:solidFill>
                <a:srgbClr val="C00000"/>
              </a:solidFill>
            </a:endParaRPr>
          </a:p>
        </p:txBody>
      </p:sp>
      <p:sp>
        <p:nvSpPr>
          <p:cNvPr id="17" name="Rectangle 16"/>
          <p:cNvSpPr/>
          <p:nvPr/>
        </p:nvSpPr>
        <p:spPr>
          <a:xfrm>
            <a:off x="9661264" y="1650582"/>
            <a:ext cx="1128835" cy="307777"/>
          </a:xfrm>
          <a:prstGeom prst="rect">
            <a:avLst/>
          </a:prstGeom>
        </p:spPr>
        <p:txBody>
          <a:bodyPr wrap="none">
            <a:spAutoFit/>
          </a:bodyPr>
          <a:lstStyle/>
          <a:p>
            <a:r>
              <a:rPr lang="en-IN" sz="1400" b="1" dirty="0" smtClean="0">
                <a:solidFill>
                  <a:srgbClr val="C00000"/>
                </a:solidFill>
              </a:rPr>
              <a:t>stem-width</a:t>
            </a:r>
            <a:endParaRPr lang="en-IN" sz="1400" b="1" dirty="0">
              <a:solidFill>
                <a:srgbClr val="C00000"/>
              </a:solidFill>
            </a:endParaRPr>
          </a:p>
        </p:txBody>
      </p:sp>
      <p:sp>
        <p:nvSpPr>
          <p:cNvPr id="18" name="Rectangle 17"/>
          <p:cNvSpPr/>
          <p:nvPr/>
        </p:nvSpPr>
        <p:spPr>
          <a:xfrm>
            <a:off x="8712872" y="4035622"/>
            <a:ext cx="2977097" cy="307777"/>
          </a:xfrm>
          <a:prstGeom prst="rect">
            <a:avLst/>
          </a:prstGeom>
        </p:spPr>
        <p:txBody>
          <a:bodyPr wrap="none">
            <a:spAutoFit/>
          </a:bodyPr>
          <a:lstStyle/>
          <a:p>
            <a:r>
              <a:rPr lang="en-IN" sz="1400" b="1" dirty="0" smtClean="0">
                <a:solidFill>
                  <a:srgbClr val="C00000"/>
                </a:solidFill>
              </a:rPr>
              <a:t>Box-cox transformed-stem-width</a:t>
            </a:r>
            <a:endParaRPr lang="en-IN" sz="1400" b="1" dirty="0">
              <a:solidFill>
                <a:srgbClr val="C00000"/>
              </a:solidFill>
            </a:endParaRPr>
          </a:p>
        </p:txBody>
      </p:sp>
      <p:sp>
        <p:nvSpPr>
          <p:cNvPr id="20" name="Rectangle 19"/>
          <p:cNvSpPr/>
          <p:nvPr/>
        </p:nvSpPr>
        <p:spPr>
          <a:xfrm>
            <a:off x="4689253" y="4018084"/>
            <a:ext cx="2986715" cy="307777"/>
          </a:xfrm>
          <a:prstGeom prst="rect">
            <a:avLst/>
          </a:prstGeom>
        </p:spPr>
        <p:txBody>
          <a:bodyPr wrap="none">
            <a:spAutoFit/>
          </a:bodyPr>
          <a:lstStyle/>
          <a:p>
            <a:r>
              <a:rPr lang="en-IN" sz="1400" b="1" dirty="0" err="1" smtClean="0">
                <a:solidFill>
                  <a:srgbClr val="C00000"/>
                </a:solidFill>
              </a:rPr>
              <a:t>boxcox</a:t>
            </a:r>
            <a:r>
              <a:rPr lang="en-IN" sz="1400" b="1" dirty="0" smtClean="0">
                <a:solidFill>
                  <a:srgbClr val="C00000"/>
                </a:solidFill>
              </a:rPr>
              <a:t>-transformed-stem-height</a:t>
            </a:r>
            <a:endParaRPr lang="en-IN" sz="1400" b="1" dirty="0">
              <a:solidFill>
                <a:srgbClr val="C00000"/>
              </a:solidFill>
            </a:endParaRPr>
          </a:p>
        </p:txBody>
      </p:sp>
      <p:sp>
        <p:nvSpPr>
          <p:cNvPr id="21" name="Rectangle 20"/>
          <p:cNvSpPr/>
          <p:nvPr/>
        </p:nvSpPr>
        <p:spPr>
          <a:xfrm>
            <a:off x="5333871" y="1632030"/>
            <a:ext cx="1197764" cy="307777"/>
          </a:xfrm>
          <a:prstGeom prst="rect">
            <a:avLst/>
          </a:prstGeom>
        </p:spPr>
        <p:txBody>
          <a:bodyPr wrap="none">
            <a:spAutoFit/>
          </a:bodyPr>
          <a:lstStyle/>
          <a:p>
            <a:r>
              <a:rPr lang="en-IN" sz="1400" b="1" dirty="0" smtClean="0">
                <a:solidFill>
                  <a:srgbClr val="C00000"/>
                </a:solidFill>
              </a:rPr>
              <a:t>stem-height</a:t>
            </a:r>
            <a:endParaRPr lang="en-IN" sz="1400" b="1" dirty="0">
              <a:solidFill>
                <a:srgbClr val="C00000"/>
              </a:solidFill>
            </a:endParaRPr>
          </a:p>
        </p:txBody>
      </p:sp>
      <p:sp>
        <p:nvSpPr>
          <p:cNvPr id="24" name="object 2"/>
          <p:cNvSpPr txBox="1">
            <a:spLocks/>
          </p:cNvSpPr>
          <p:nvPr/>
        </p:nvSpPr>
        <p:spPr>
          <a:xfrm>
            <a:off x="914400" y="195493"/>
            <a:ext cx="10363200" cy="628377"/>
          </a:xfrm>
          <a:prstGeom prst="rect">
            <a:avLst/>
          </a:prstGeom>
        </p:spPr>
        <p:txBody>
          <a:bodyPr vert="horz" wrap="square" lIns="0" tIns="12700" rIns="0" bIns="0" rtlCol="0">
            <a:spAutoFit/>
          </a:bodyPr>
          <a:lstStyle>
            <a:lvl1pPr>
              <a:defRPr sz="5100" b="0" i="0">
                <a:solidFill>
                  <a:schemeClr val="tx1"/>
                </a:solidFill>
                <a:latin typeface="Impact"/>
                <a:ea typeface="+mj-ea"/>
                <a:cs typeface="Impact"/>
              </a:defRPr>
            </a:lvl1pPr>
          </a:lstStyle>
          <a:p>
            <a:pPr marL="12700">
              <a:spcBef>
                <a:spcPts val="100"/>
              </a:spcBef>
              <a:tabLst>
                <a:tab pos="2419350" algn="l"/>
                <a:tab pos="6133465" algn="l"/>
              </a:tabLst>
            </a:pPr>
            <a:r>
              <a:rPr lang="en-IN" sz="4000" spc="85" dirty="0" smtClean="0">
                <a:solidFill>
                  <a:srgbClr val="444D25"/>
                </a:solidFill>
              </a:rPr>
              <a:t>FEATURE</a:t>
            </a:r>
            <a:r>
              <a:rPr lang="en-IN" sz="4000" dirty="0" smtClean="0">
                <a:solidFill>
                  <a:srgbClr val="444D25"/>
                </a:solidFill>
              </a:rPr>
              <a:t> </a:t>
            </a:r>
            <a:r>
              <a:rPr lang="en-IN" sz="4000" spc="120" dirty="0" smtClean="0">
                <a:solidFill>
                  <a:srgbClr val="444D25"/>
                </a:solidFill>
              </a:rPr>
              <a:t>ENGINEERING: </a:t>
            </a:r>
            <a:r>
              <a:rPr lang="en-IN" sz="4000" spc="120" dirty="0" smtClean="0">
                <a:solidFill>
                  <a:schemeClr val="accent2"/>
                </a:solidFill>
              </a:rPr>
              <a:t>Column Transformation </a:t>
            </a:r>
            <a:endParaRPr lang="en-IN" sz="4800" spc="-50" dirty="0">
              <a:solidFill>
                <a:schemeClr val="accent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464" y="285889"/>
            <a:ext cx="103632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4000" spc="85" dirty="0" smtClean="0">
                <a:solidFill>
                  <a:srgbClr val="444D25"/>
                </a:solidFill>
              </a:rPr>
              <a:t>FEATURE</a:t>
            </a:r>
            <a:r>
              <a:rPr lang="en-IN" sz="4000" dirty="0">
                <a:solidFill>
                  <a:srgbClr val="444D25"/>
                </a:solidFill>
              </a:rPr>
              <a:t> </a:t>
            </a:r>
            <a:r>
              <a:rPr sz="4000" spc="120" dirty="0" smtClean="0">
                <a:solidFill>
                  <a:srgbClr val="444D25"/>
                </a:solidFill>
              </a:rPr>
              <a:t>ENGINEERIN</a:t>
            </a:r>
            <a:r>
              <a:rPr lang="en-IN" sz="4000" spc="120" dirty="0" smtClean="0">
                <a:solidFill>
                  <a:srgbClr val="444D25"/>
                </a:solidFill>
              </a:rPr>
              <a:t>G: </a:t>
            </a:r>
            <a:r>
              <a:rPr lang="en-IN" sz="4000" spc="120" dirty="0" smtClean="0">
                <a:solidFill>
                  <a:schemeClr val="accent2"/>
                </a:solidFill>
              </a:rPr>
              <a:t>Column </a:t>
            </a:r>
            <a:r>
              <a:rPr lang="en-IN" sz="4000" spc="120" dirty="0">
                <a:solidFill>
                  <a:schemeClr val="accent2"/>
                </a:solidFill>
              </a:rPr>
              <a:t>Transformation </a:t>
            </a:r>
            <a:endParaRPr sz="4800" spc="-50" dirty="0">
              <a:solidFill>
                <a:schemeClr val="accent2"/>
              </a:solidFill>
            </a:endParaRPr>
          </a:p>
        </p:txBody>
      </p:sp>
      <p:sp>
        <p:nvSpPr>
          <p:cNvPr id="3" name="object 3"/>
          <p:cNvSpPr txBox="1"/>
          <p:nvPr/>
        </p:nvSpPr>
        <p:spPr>
          <a:xfrm>
            <a:off x="685800" y="1004026"/>
            <a:ext cx="10090303" cy="629018"/>
          </a:xfrm>
          <a:prstGeom prst="rect">
            <a:avLst/>
          </a:prstGeom>
        </p:spPr>
        <p:txBody>
          <a:bodyPr vert="horz" wrap="square" lIns="0" tIns="13335" rIns="0" bIns="0" rtlCol="0">
            <a:spAutoFit/>
          </a:bodyPr>
          <a:lstStyle/>
          <a:p>
            <a:pPr marL="37465">
              <a:lnSpc>
                <a:spcPct val="100000"/>
              </a:lnSpc>
              <a:spcBef>
                <a:spcPts val="105"/>
              </a:spcBef>
            </a:pPr>
            <a:r>
              <a:rPr lang="en-IN" sz="2000" b="1" dirty="0" smtClean="0">
                <a:latin typeface="Calibri"/>
                <a:cs typeface="Calibri"/>
              </a:rPr>
              <a:t>Column Transformation of columns: ‘cap diameter’, ‘stem height’ and ‘stem width’ since it contains lots of outliers: </a:t>
            </a:r>
            <a:endParaRPr sz="2000" i="1" dirty="0">
              <a:latin typeface="Calibri"/>
              <a:cs typeface="Calibri"/>
            </a:endParaRPr>
          </a:p>
        </p:txBody>
      </p:sp>
      <p:sp>
        <p:nvSpPr>
          <p:cNvPr id="15" name="Rectangle 14"/>
          <p:cNvSpPr/>
          <p:nvPr/>
        </p:nvSpPr>
        <p:spPr>
          <a:xfrm>
            <a:off x="1143000" y="1637864"/>
            <a:ext cx="1306768" cy="338554"/>
          </a:xfrm>
          <a:prstGeom prst="rect">
            <a:avLst/>
          </a:prstGeom>
        </p:spPr>
        <p:txBody>
          <a:bodyPr wrap="none">
            <a:spAutoFit/>
          </a:bodyPr>
          <a:lstStyle/>
          <a:p>
            <a:r>
              <a:rPr lang="en-IN" sz="1600" b="1" dirty="0" smtClean="0">
                <a:solidFill>
                  <a:srgbClr val="C00000"/>
                </a:solidFill>
                <a:latin typeface="Calibri"/>
                <a:cs typeface="Calibri"/>
              </a:rPr>
              <a:t>cap diameter</a:t>
            </a:r>
            <a:endParaRPr lang="en-IN" sz="1600" dirty="0">
              <a:solidFill>
                <a:srgbClr val="C00000"/>
              </a:solidFill>
            </a:endParaRPr>
          </a:p>
        </p:txBody>
      </p:sp>
      <p:sp>
        <p:nvSpPr>
          <p:cNvPr id="16" name="Rectangle 15"/>
          <p:cNvSpPr/>
          <p:nvPr/>
        </p:nvSpPr>
        <p:spPr>
          <a:xfrm>
            <a:off x="510143" y="3986198"/>
            <a:ext cx="3142207" cy="338554"/>
          </a:xfrm>
          <a:prstGeom prst="rect">
            <a:avLst/>
          </a:prstGeom>
        </p:spPr>
        <p:txBody>
          <a:bodyPr wrap="none">
            <a:spAutoFit/>
          </a:bodyPr>
          <a:lstStyle/>
          <a:p>
            <a:r>
              <a:rPr lang="en-IN" sz="1600" b="1" dirty="0" smtClean="0">
                <a:solidFill>
                  <a:srgbClr val="C00000"/>
                </a:solidFill>
                <a:latin typeface="Calibri"/>
                <a:cs typeface="Calibri"/>
              </a:rPr>
              <a:t>Box-cox transformed cap diameter</a:t>
            </a:r>
            <a:endParaRPr lang="en-IN" sz="1600" dirty="0">
              <a:solidFill>
                <a:srgbClr val="C00000"/>
              </a:solidFill>
            </a:endParaRPr>
          </a:p>
        </p:txBody>
      </p:sp>
      <p:sp>
        <p:nvSpPr>
          <p:cNvPr id="17" name="Rectangle 16"/>
          <p:cNvSpPr/>
          <p:nvPr/>
        </p:nvSpPr>
        <p:spPr>
          <a:xfrm>
            <a:off x="9661264" y="1650582"/>
            <a:ext cx="1128835" cy="307777"/>
          </a:xfrm>
          <a:prstGeom prst="rect">
            <a:avLst/>
          </a:prstGeom>
        </p:spPr>
        <p:txBody>
          <a:bodyPr wrap="none">
            <a:spAutoFit/>
          </a:bodyPr>
          <a:lstStyle/>
          <a:p>
            <a:r>
              <a:rPr lang="en-IN" sz="1400" b="1" dirty="0" smtClean="0">
                <a:solidFill>
                  <a:srgbClr val="C00000"/>
                </a:solidFill>
              </a:rPr>
              <a:t>stem-width</a:t>
            </a:r>
            <a:endParaRPr lang="en-IN" sz="1400" b="1" dirty="0">
              <a:solidFill>
                <a:srgbClr val="C00000"/>
              </a:solidFill>
            </a:endParaRPr>
          </a:p>
        </p:txBody>
      </p:sp>
      <p:sp>
        <p:nvSpPr>
          <p:cNvPr id="18" name="Rectangle 17"/>
          <p:cNvSpPr/>
          <p:nvPr/>
        </p:nvSpPr>
        <p:spPr>
          <a:xfrm>
            <a:off x="8712872" y="4035622"/>
            <a:ext cx="2977097" cy="307777"/>
          </a:xfrm>
          <a:prstGeom prst="rect">
            <a:avLst/>
          </a:prstGeom>
        </p:spPr>
        <p:txBody>
          <a:bodyPr wrap="none">
            <a:spAutoFit/>
          </a:bodyPr>
          <a:lstStyle/>
          <a:p>
            <a:r>
              <a:rPr lang="en-IN" sz="1400" b="1" dirty="0" smtClean="0">
                <a:solidFill>
                  <a:srgbClr val="C00000"/>
                </a:solidFill>
              </a:rPr>
              <a:t>Box-cox transformed-stem-width</a:t>
            </a:r>
            <a:endParaRPr lang="en-IN" sz="1400" b="1" dirty="0">
              <a:solidFill>
                <a:srgbClr val="C00000"/>
              </a:solidFill>
            </a:endParaRPr>
          </a:p>
        </p:txBody>
      </p:sp>
      <p:sp>
        <p:nvSpPr>
          <p:cNvPr id="20" name="Rectangle 19"/>
          <p:cNvSpPr/>
          <p:nvPr/>
        </p:nvSpPr>
        <p:spPr>
          <a:xfrm>
            <a:off x="4689253" y="4018084"/>
            <a:ext cx="2986715" cy="307777"/>
          </a:xfrm>
          <a:prstGeom prst="rect">
            <a:avLst/>
          </a:prstGeom>
        </p:spPr>
        <p:txBody>
          <a:bodyPr wrap="none">
            <a:spAutoFit/>
          </a:bodyPr>
          <a:lstStyle/>
          <a:p>
            <a:r>
              <a:rPr lang="en-IN" sz="1400" b="1" dirty="0" err="1" smtClean="0">
                <a:solidFill>
                  <a:srgbClr val="C00000"/>
                </a:solidFill>
              </a:rPr>
              <a:t>boxcox</a:t>
            </a:r>
            <a:r>
              <a:rPr lang="en-IN" sz="1400" b="1" dirty="0" smtClean="0">
                <a:solidFill>
                  <a:srgbClr val="C00000"/>
                </a:solidFill>
              </a:rPr>
              <a:t>-transformed-stem-height</a:t>
            </a:r>
            <a:endParaRPr lang="en-IN" sz="1400" b="1" dirty="0">
              <a:solidFill>
                <a:srgbClr val="C00000"/>
              </a:solidFill>
            </a:endParaRPr>
          </a:p>
        </p:txBody>
      </p:sp>
      <p:sp>
        <p:nvSpPr>
          <p:cNvPr id="21" name="Rectangle 20"/>
          <p:cNvSpPr/>
          <p:nvPr/>
        </p:nvSpPr>
        <p:spPr>
          <a:xfrm>
            <a:off x="5333871" y="1632030"/>
            <a:ext cx="1197764" cy="307777"/>
          </a:xfrm>
          <a:prstGeom prst="rect">
            <a:avLst/>
          </a:prstGeom>
        </p:spPr>
        <p:txBody>
          <a:bodyPr wrap="none">
            <a:spAutoFit/>
          </a:bodyPr>
          <a:lstStyle/>
          <a:p>
            <a:r>
              <a:rPr lang="en-IN" sz="1400" b="1" dirty="0" smtClean="0">
                <a:solidFill>
                  <a:srgbClr val="C00000"/>
                </a:solidFill>
              </a:rPr>
              <a:t>stem-height</a:t>
            </a:r>
            <a:endParaRPr lang="en-IN" sz="1400" b="1" dirty="0">
              <a:solidFill>
                <a:srgbClr val="C00000"/>
              </a:solidFill>
            </a:endParaRPr>
          </a:p>
        </p:txBody>
      </p:sp>
      <p:pic>
        <p:nvPicPr>
          <p:cNvPr id="19" name="Picture 18"/>
          <p:cNvPicPr>
            <a:picLocks noChangeAspect="1"/>
          </p:cNvPicPr>
          <p:nvPr/>
        </p:nvPicPr>
        <p:blipFill>
          <a:blip r:embed="rId2"/>
          <a:stretch>
            <a:fillRect/>
          </a:stretch>
        </p:blipFill>
        <p:spPr>
          <a:xfrm>
            <a:off x="195297" y="1993355"/>
            <a:ext cx="3614703" cy="1965339"/>
          </a:xfrm>
          <a:prstGeom prst="rect">
            <a:avLst/>
          </a:prstGeom>
          <a:ln>
            <a:solidFill>
              <a:schemeClr val="tx1"/>
            </a:solidFill>
          </a:ln>
        </p:spPr>
      </p:pic>
      <p:pic>
        <p:nvPicPr>
          <p:cNvPr id="22" name="Picture 21"/>
          <p:cNvPicPr>
            <a:picLocks noChangeAspect="1"/>
          </p:cNvPicPr>
          <p:nvPr/>
        </p:nvPicPr>
        <p:blipFill>
          <a:blip r:embed="rId3"/>
          <a:stretch>
            <a:fillRect/>
          </a:stretch>
        </p:blipFill>
        <p:spPr>
          <a:xfrm>
            <a:off x="4271865" y="1943350"/>
            <a:ext cx="3862858" cy="2042848"/>
          </a:xfrm>
          <a:prstGeom prst="rect">
            <a:avLst/>
          </a:prstGeom>
          <a:ln>
            <a:solidFill>
              <a:schemeClr val="tx1"/>
            </a:solidFill>
          </a:ln>
        </p:spPr>
      </p:pic>
      <p:pic>
        <p:nvPicPr>
          <p:cNvPr id="23" name="Picture 22"/>
          <p:cNvPicPr>
            <a:picLocks noChangeAspect="1"/>
          </p:cNvPicPr>
          <p:nvPr/>
        </p:nvPicPr>
        <p:blipFill>
          <a:blip r:embed="rId4"/>
          <a:stretch>
            <a:fillRect/>
          </a:stretch>
        </p:blipFill>
        <p:spPr>
          <a:xfrm>
            <a:off x="8365727" y="1919447"/>
            <a:ext cx="3341283" cy="2009234"/>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195297" y="4419600"/>
            <a:ext cx="3547444" cy="2196720"/>
          </a:xfrm>
          <a:prstGeom prst="rect">
            <a:avLst/>
          </a:prstGeom>
          <a:ln>
            <a:solidFill>
              <a:schemeClr val="tx1"/>
            </a:solidFill>
          </a:ln>
        </p:spPr>
      </p:pic>
      <p:pic>
        <p:nvPicPr>
          <p:cNvPr id="24" name="Picture 23"/>
          <p:cNvPicPr>
            <a:picLocks noChangeAspect="1"/>
          </p:cNvPicPr>
          <p:nvPr/>
        </p:nvPicPr>
        <p:blipFill>
          <a:blip r:embed="rId6"/>
          <a:stretch>
            <a:fillRect/>
          </a:stretch>
        </p:blipFill>
        <p:spPr>
          <a:xfrm>
            <a:off x="4129405" y="4419600"/>
            <a:ext cx="4005318" cy="2196720"/>
          </a:xfrm>
          <a:prstGeom prst="rect">
            <a:avLst/>
          </a:prstGeom>
          <a:ln>
            <a:solidFill>
              <a:schemeClr val="tx1"/>
            </a:solidFill>
          </a:ln>
        </p:spPr>
      </p:pic>
      <p:pic>
        <p:nvPicPr>
          <p:cNvPr id="26" name="Picture 25"/>
          <p:cNvPicPr>
            <a:picLocks noChangeAspect="1"/>
          </p:cNvPicPr>
          <p:nvPr/>
        </p:nvPicPr>
        <p:blipFill>
          <a:blip r:embed="rId7"/>
          <a:stretch>
            <a:fillRect/>
          </a:stretch>
        </p:blipFill>
        <p:spPr>
          <a:xfrm>
            <a:off x="8297041" y="4419600"/>
            <a:ext cx="3478654" cy="2196720"/>
          </a:xfrm>
          <a:prstGeom prst="rect">
            <a:avLst/>
          </a:prstGeom>
          <a:ln>
            <a:solidFill>
              <a:schemeClr val="tx1"/>
            </a:solidFill>
          </a:ln>
        </p:spPr>
      </p:pic>
    </p:spTree>
    <p:extLst>
      <p:ext uri="{BB962C8B-B14F-4D97-AF65-F5344CB8AC3E}">
        <p14:creationId xmlns:p14="http://schemas.microsoft.com/office/powerpoint/2010/main" val="571381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4000" spc="85" dirty="0" smtClean="0">
                <a:solidFill>
                  <a:srgbClr val="444D25"/>
                </a:solidFill>
              </a:rPr>
              <a:t>FEATURE</a:t>
            </a:r>
            <a:r>
              <a:rPr lang="en-IN" sz="4000" dirty="0">
                <a:solidFill>
                  <a:srgbClr val="444D25"/>
                </a:solidFill>
              </a:rPr>
              <a:t> </a:t>
            </a:r>
            <a:r>
              <a:rPr sz="4000" spc="120" dirty="0" smtClean="0">
                <a:solidFill>
                  <a:srgbClr val="444D25"/>
                </a:solidFill>
              </a:rPr>
              <a:t>ENGINEERIN</a:t>
            </a:r>
            <a:r>
              <a:rPr lang="en-IN" sz="4000" spc="120" dirty="0" smtClean="0">
                <a:solidFill>
                  <a:srgbClr val="444D25"/>
                </a:solidFill>
              </a:rPr>
              <a:t>G: </a:t>
            </a:r>
            <a:r>
              <a:rPr lang="en-IN" sz="4000" spc="120" dirty="0" smtClean="0">
                <a:solidFill>
                  <a:schemeClr val="accent2"/>
                </a:solidFill>
              </a:rPr>
              <a:t>Missing Values Imputation</a:t>
            </a:r>
            <a:endParaRPr sz="4800" spc="-50" dirty="0">
              <a:solidFill>
                <a:schemeClr val="accent2"/>
              </a:solidFill>
            </a:endParaRPr>
          </a:p>
        </p:txBody>
      </p:sp>
      <p:pic>
        <p:nvPicPr>
          <p:cNvPr id="8" name="Picture 7"/>
          <p:cNvPicPr>
            <a:picLocks noChangeAspect="1"/>
          </p:cNvPicPr>
          <p:nvPr/>
        </p:nvPicPr>
        <p:blipFill>
          <a:blip r:embed="rId2"/>
          <a:stretch>
            <a:fillRect/>
          </a:stretch>
        </p:blipFill>
        <p:spPr>
          <a:xfrm>
            <a:off x="1066800" y="990600"/>
            <a:ext cx="4648200" cy="5567394"/>
          </a:xfrm>
          <a:prstGeom prst="rect">
            <a:avLst/>
          </a:prstGeom>
          <a:ln>
            <a:solidFill>
              <a:schemeClr val="tx1"/>
            </a:solidFill>
          </a:ln>
        </p:spPr>
      </p:pic>
      <p:sp>
        <p:nvSpPr>
          <p:cNvPr id="9" name="Rectangle 8"/>
          <p:cNvSpPr/>
          <p:nvPr/>
        </p:nvSpPr>
        <p:spPr>
          <a:xfrm>
            <a:off x="4267200" y="3276600"/>
            <a:ext cx="990600" cy="17576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1" name="Rectangle 10"/>
          <p:cNvSpPr/>
          <p:nvPr/>
        </p:nvSpPr>
        <p:spPr>
          <a:xfrm>
            <a:off x="4267200" y="3463691"/>
            <a:ext cx="990600" cy="211760"/>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p:cNvSpPr/>
          <p:nvPr/>
        </p:nvSpPr>
        <p:spPr>
          <a:xfrm>
            <a:off x="4267200" y="3886200"/>
            <a:ext cx="990600" cy="17504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p:cNvSpPr/>
          <p:nvPr/>
        </p:nvSpPr>
        <p:spPr>
          <a:xfrm>
            <a:off x="4267200" y="4460096"/>
            <a:ext cx="990600" cy="18810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p:cNvSpPr/>
          <p:nvPr/>
        </p:nvSpPr>
        <p:spPr>
          <a:xfrm>
            <a:off x="4267200" y="4061244"/>
            <a:ext cx="990600" cy="18810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p:cNvSpPr/>
          <p:nvPr/>
        </p:nvSpPr>
        <p:spPr>
          <a:xfrm>
            <a:off x="4267200" y="1670522"/>
            <a:ext cx="990600" cy="17576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p:cNvSpPr/>
          <p:nvPr/>
        </p:nvSpPr>
        <p:spPr>
          <a:xfrm>
            <a:off x="4267200" y="2242629"/>
            <a:ext cx="990600" cy="20199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p:cNvSpPr/>
          <p:nvPr/>
        </p:nvSpPr>
        <p:spPr>
          <a:xfrm>
            <a:off x="4267200" y="2449305"/>
            <a:ext cx="990600" cy="201991"/>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rgbClr val="FFC000"/>
              </a:solidFill>
            </a:endParaRPr>
          </a:p>
        </p:txBody>
      </p:sp>
      <p:sp>
        <p:nvSpPr>
          <p:cNvPr id="18" name="Rectangle 17"/>
          <p:cNvSpPr/>
          <p:nvPr/>
        </p:nvSpPr>
        <p:spPr>
          <a:xfrm>
            <a:off x="4267200" y="4259870"/>
            <a:ext cx="990600" cy="20199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1" name="Rectangle 20"/>
          <p:cNvSpPr/>
          <p:nvPr/>
        </p:nvSpPr>
        <p:spPr>
          <a:xfrm>
            <a:off x="6019800" y="3204102"/>
            <a:ext cx="5943600" cy="1077218"/>
          </a:xfrm>
          <a:prstGeom prst="rect">
            <a:avLst/>
          </a:prstGeom>
        </p:spPr>
        <p:txBody>
          <a:bodyPr wrap="square">
            <a:spAutoFit/>
          </a:bodyPr>
          <a:lstStyle/>
          <a:p>
            <a:r>
              <a:rPr lang="en-IN" sz="1600" b="1" dirty="0" smtClean="0">
                <a:solidFill>
                  <a:srgbClr val="C00000"/>
                </a:solidFill>
              </a:rPr>
              <a:t>Red</a:t>
            </a:r>
            <a:r>
              <a:rPr lang="en-IN" sz="1600" dirty="0" smtClean="0"/>
              <a:t> indicates: High missing values</a:t>
            </a:r>
            <a:r>
              <a:rPr lang="en-IN" sz="1600" dirty="0" smtClean="0"/>
              <a:t>,</a:t>
            </a:r>
          </a:p>
          <a:p>
            <a:r>
              <a:rPr lang="en-IN" sz="1600" b="1" dirty="0" smtClean="0">
                <a:solidFill>
                  <a:srgbClr val="FFC000"/>
                </a:solidFill>
              </a:rPr>
              <a:t>Yellow</a:t>
            </a:r>
            <a:r>
              <a:rPr lang="en-IN" sz="1600" dirty="0" smtClean="0"/>
              <a:t> indicates: Moderate missing values</a:t>
            </a:r>
            <a:endParaRPr lang="en-IN" sz="1600" dirty="0" smtClean="0"/>
          </a:p>
          <a:p>
            <a:r>
              <a:rPr lang="en-IN" sz="1600" b="1" dirty="0" smtClean="0">
                <a:solidFill>
                  <a:srgbClr val="00B050"/>
                </a:solidFill>
              </a:rPr>
              <a:t>Green</a:t>
            </a:r>
            <a:r>
              <a:rPr lang="en-IN" sz="1600" dirty="0" smtClean="0"/>
              <a:t> indicates: Low missing values</a:t>
            </a:r>
          </a:p>
          <a:p>
            <a:endParaRPr lang="en-IN"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4000" spc="85" dirty="0" smtClean="0">
                <a:solidFill>
                  <a:srgbClr val="444D25"/>
                </a:solidFill>
              </a:rPr>
              <a:t>FEATURE</a:t>
            </a:r>
            <a:r>
              <a:rPr lang="en-IN" sz="4000" dirty="0">
                <a:solidFill>
                  <a:srgbClr val="444D25"/>
                </a:solidFill>
              </a:rPr>
              <a:t> </a:t>
            </a:r>
            <a:r>
              <a:rPr sz="4000" spc="120" dirty="0" smtClean="0">
                <a:solidFill>
                  <a:srgbClr val="444D25"/>
                </a:solidFill>
              </a:rPr>
              <a:t>ENGINEERIN</a:t>
            </a:r>
            <a:r>
              <a:rPr lang="en-IN" sz="4000" spc="120" dirty="0" smtClean="0">
                <a:solidFill>
                  <a:srgbClr val="444D25"/>
                </a:solidFill>
              </a:rPr>
              <a:t>G: </a:t>
            </a:r>
            <a:r>
              <a:rPr lang="en-IN" sz="4000" spc="120" dirty="0" smtClean="0">
                <a:solidFill>
                  <a:schemeClr val="accent2"/>
                </a:solidFill>
              </a:rPr>
              <a:t>Missing Values Imputation</a:t>
            </a:r>
            <a:endParaRPr sz="4800" spc="-50" dirty="0">
              <a:solidFill>
                <a:schemeClr val="accent2"/>
              </a:solidFill>
            </a:endParaRPr>
          </a:p>
        </p:txBody>
      </p:sp>
      <p:sp>
        <p:nvSpPr>
          <p:cNvPr id="2" name="Rectangle 1"/>
          <p:cNvSpPr/>
          <p:nvPr/>
        </p:nvSpPr>
        <p:spPr>
          <a:xfrm>
            <a:off x="914400" y="1143000"/>
            <a:ext cx="10591800" cy="830997"/>
          </a:xfrm>
          <a:prstGeom prst="rect">
            <a:avLst/>
          </a:prstGeom>
        </p:spPr>
        <p:txBody>
          <a:bodyPr wrap="square">
            <a:spAutoFit/>
          </a:bodyPr>
          <a:lstStyle/>
          <a:p>
            <a:r>
              <a:rPr lang="en-IN" sz="1600" dirty="0" smtClean="0"/>
              <a:t>Dropping columns: </a:t>
            </a:r>
            <a:r>
              <a:rPr lang="en-IN" sz="1600" dirty="0" smtClean="0">
                <a:solidFill>
                  <a:schemeClr val="accent2"/>
                </a:solidFill>
              </a:rPr>
              <a:t>'stem-root','veil-type','veil-color','spore-print-color','cap-diameter','stem-height','stem-width','log-transformed-cap-diameter','log-transformed-stem-height','log-transformed-stem-width‘ </a:t>
            </a:r>
            <a:r>
              <a:rPr lang="en-IN" sz="1600" dirty="0" smtClean="0">
                <a:solidFill>
                  <a:schemeClr val="tx1"/>
                </a:solidFill>
              </a:rPr>
              <a:t>since it contains lots of missing values and outliers</a:t>
            </a:r>
            <a:endParaRPr lang="en-IN" sz="1600" dirty="0">
              <a:solidFill>
                <a:schemeClr val="accent2"/>
              </a:solidFill>
            </a:endParaRPr>
          </a:p>
        </p:txBody>
      </p:sp>
      <p:pic>
        <p:nvPicPr>
          <p:cNvPr id="19" name="Picture 18"/>
          <p:cNvPicPr>
            <a:picLocks noChangeAspect="1"/>
          </p:cNvPicPr>
          <p:nvPr/>
        </p:nvPicPr>
        <p:blipFill>
          <a:blip r:embed="rId2"/>
          <a:stretch>
            <a:fillRect/>
          </a:stretch>
        </p:blipFill>
        <p:spPr>
          <a:xfrm>
            <a:off x="304800" y="2057400"/>
            <a:ext cx="5715000" cy="3817203"/>
          </a:xfrm>
          <a:prstGeom prst="rect">
            <a:avLst/>
          </a:prstGeom>
          <a:ln>
            <a:solidFill>
              <a:schemeClr val="tx1"/>
            </a:solidFill>
          </a:ln>
        </p:spPr>
      </p:pic>
      <p:pic>
        <p:nvPicPr>
          <p:cNvPr id="22" name="Picture 21"/>
          <p:cNvPicPr>
            <a:picLocks noChangeAspect="1"/>
          </p:cNvPicPr>
          <p:nvPr/>
        </p:nvPicPr>
        <p:blipFill>
          <a:blip r:embed="rId3"/>
          <a:stretch>
            <a:fillRect/>
          </a:stretch>
        </p:blipFill>
        <p:spPr>
          <a:xfrm>
            <a:off x="6210300" y="2055845"/>
            <a:ext cx="5690040" cy="3818758"/>
          </a:xfrm>
          <a:prstGeom prst="rect">
            <a:avLst/>
          </a:prstGeom>
          <a:ln>
            <a:solidFill>
              <a:schemeClr val="tx1"/>
            </a:solidFill>
          </a:ln>
        </p:spPr>
      </p:pic>
      <p:sp>
        <p:nvSpPr>
          <p:cNvPr id="3" name="Rectangle 2"/>
          <p:cNvSpPr/>
          <p:nvPr/>
        </p:nvSpPr>
        <p:spPr>
          <a:xfrm>
            <a:off x="1055914" y="6096000"/>
            <a:ext cx="10308771" cy="338554"/>
          </a:xfrm>
          <a:prstGeom prst="rect">
            <a:avLst/>
          </a:prstGeom>
        </p:spPr>
        <p:txBody>
          <a:bodyPr wrap="square">
            <a:spAutoFit/>
          </a:bodyPr>
          <a:lstStyle/>
          <a:p>
            <a:r>
              <a:rPr lang="en-IN" sz="1600" dirty="0" smtClean="0">
                <a:solidFill>
                  <a:srgbClr val="C00000"/>
                </a:solidFill>
              </a:rPr>
              <a:t>The missing values are Missing Completely at Random (MCAR) for rest of the columns</a:t>
            </a:r>
          </a:p>
        </p:txBody>
      </p:sp>
    </p:spTree>
    <p:extLst>
      <p:ext uri="{BB962C8B-B14F-4D97-AF65-F5344CB8AC3E}">
        <p14:creationId xmlns:p14="http://schemas.microsoft.com/office/powerpoint/2010/main" val="3169058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400" y="990600"/>
            <a:ext cx="10591800" cy="646331"/>
          </a:xfrm>
          <a:prstGeom prst="rect">
            <a:avLst/>
          </a:prstGeom>
        </p:spPr>
        <p:txBody>
          <a:bodyPr wrap="square">
            <a:spAutoFit/>
          </a:bodyPr>
          <a:lstStyle/>
          <a:p>
            <a:r>
              <a:rPr lang="en-IN" smtClean="0"/>
              <a:t> using cramar's corelation and chi-square test to test the association and strength of the column gill-spacing &amp; stem-surface with my output variable: </a:t>
            </a:r>
            <a:endParaRPr lang="en-IN" dirty="0"/>
          </a:p>
        </p:txBody>
      </p:sp>
      <p:sp>
        <p:nvSpPr>
          <p:cNvPr id="8"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4000" spc="85" dirty="0" smtClean="0">
                <a:solidFill>
                  <a:srgbClr val="444D25"/>
                </a:solidFill>
              </a:rPr>
              <a:t>FEATURE</a:t>
            </a:r>
            <a:r>
              <a:rPr lang="en-IN" sz="4000" dirty="0">
                <a:solidFill>
                  <a:srgbClr val="444D25"/>
                </a:solidFill>
              </a:rPr>
              <a:t> </a:t>
            </a:r>
            <a:r>
              <a:rPr sz="4000" spc="120" dirty="0" smtClean="0">
                <a:solidFill>
                  <a:srgbClr val="444D25"/>
                </a:solidFill>
              </a:rPr>
              <a:t>ENGINEERIN</a:t>
            </a:r>
            <a:r>
              <a:rPr lang="en-IN" sz="4000" spc="120" dirty="0" smtClean="0">
                <a:solidFill>
                  <a:srgbClr val="444D25"/>
                </a:solidFill>
              </a:rPr>
              <a:t>G: </a:t>
            </a:r>
            <a:r>
              <a:rPr lang="en-IN" sz="4000" spc="120" dirty="0" smtClean="0">
                <a:solidFill>
                  <a:schemeClr val="accent2"/>
                </a:solidFill>
              </a:rPr>
              <a:t>Missing Values Imputation</a:t>
            </a:r>
            <a:endParaRPr sz="4800" spc="-50" dirty="0">
              <a:solidFill>
                <a:schemeClr val="accent2"/>
              </a:solidFill>
            </a:endParaRPr>
          </a:p>
        </p:txBody>
      </p:sp>
      <p:sp>
        <p:nvSpPr>
          <p:cNvPr id="9" name="Rectangle 8"/>
          <p:cNvSpPr/>
          <p:nvPr/>
        </p:nvSpPr>
        <p:spPr>
          <a:xfrm>
            <a:off x="811762" y="1981200"/>
            <a:ext cx="5055638" cy="523220"/>
          </a:xfrm>
          <a:prstGeom prst="rect">
            <a:avLst/>
          </a:prstGeom>
        </p:spPr>
        <p:txBody>
          <a:bodyPr wrap="square">
            <a:spAutoFit/>
          </a:bodyPr>
          <a:lstStyle/>
          <a:p>
            <a:r>
              <a:rPr lang="en-IN" sz="1400" dirty="0"/>
              <a:t>U</a:t>
            </a:r>
            <a:r>
              <a:rPr lang="en-IN" sz="1400" dirty="0" smtClean="0"/>
              <a:t>sing </a:t>
            </a:r>
            <a:r>
              <a:rPr lang="en-IN" sz="1400" dirty="0" err="1" smtClean="0"/>
              <a:t>cramar's</a:t>
            </a:r>
            <a:r>
              <a:rPr lang="en-IN" sz="1400" dirty="0" smtClean="0"/>
              <a:t> </a:t>
            </a:r>
            <a:r>
              <a:rPr lang="en-IN" sz="1400" dirty="0" err="1" smtClean="0"/>
              <a:t>corelation</a:t>
            </a:r>
            <a:r>
              <a:rPr lang="en-IN" sz="1400" dirty="0" smtClean="0"/>
              <a:t> and chi-square test on </a:t>
            </a:r>
            <a:r>
              <a:rPr lang="en-IN" sz="1400" dirty="0" smtClean="0">
                <a:solidFill>
                  <a:srgbClr val="C00000"/>
                </a:solidFill>
              </a:rPr>
              <a:t>gill-spacing </a:t>
            </a:r>
            <a:r>
              <a:rPr lang="en-IN" sz="1400" dirty="0" smtClean="0">
                <a:solidFill>
                  <a:schemeClr val="tx1"/>
                </a:solidFill>
              </a:rPr>
              <a:t>and</a:t>
            </a:r>
            <a:r>
              <a:rPr lang="en-IN" sz="1400" dirty="0" smtClean="0">
                <a:solidFill>
                  <a:srgbClr val="C00000"/>
                </a:solidFill>
              </a:rPr>
              <a:t> class</a:t>
            </a:r>
            <a:endParaRPr lang="en-IN" sz="1400" dirty="0">
              <a:solidFill>
                <a:srgbClr val="C00000"/>
              </a:solidFill>
            </a:endParaRPr>
          </a:p>
        </p:txBody>
      </p:sp>
      <p:pic>
        <p:nvPicPr>
          <p:cNvPr id="10" name="Picture 9"/>
          <p:cNvPicPr>
            <a:picLocks noChangeAspect="1"/>
          </p:cNvPicPr>
          <p:nvPr/>
        </p:nvPicPr>
        <p:blipFill>
          <a:blip r:embed="rId3"/>
          <a:stretch>
            <a:fillRect/>
          </a:stretch>
        </p:blipFill>
        <p:spPr>
          <a:xfrm>
            <a:off x="895349" y="2624851"/>
            <a:ext cx="4667250" cy="447675"/>
          </a:xfrm>
          <a:prstGeom prst="rect">
            <a:avLst/>
          </a:prstGeom>
          <a:ln>
            <a:solidFill>
              <a:schemeClr val="tx1"/>
            </a:solidFill>
          </a:ln>
        </p:spPr>
      </p:pic>
      <p:sp>
        <p:nvSpPr>
          <p:cNvPr id="11" name="Rectangle 10"/>
          <p:cNvSpPr/>
          <p:nvPr/>
        </p:nvSpPr>
        <p:spPr>
          <a:xfrm>
            <a:off x="895348" y="3276600"/>
            <a:ext cx="4819651" cy="954107"/>
          </a:xfrm>
          <a:prstGeom prst="rect">
            <a:avLst/>
          </a:prstGeom>
        </p:spPr>
        <p:txBody>
          <a:bodyPr wrap="square">
            <a:spAutoFit/>
          </a:bodyPr>
          <a:lstStyle/>
          <a:p>
            <a:r>
              <a:rPr lang="en-US" sz="1400" b="0" i="0" dirty="0" smtClean="0">
                <a:solidFill>
                  <a:srgbClr val="000000"/>
                </a:solidFill>
                <a:effectLst/>
                <a:latin typeface="Helvetica Neue"/>
              </a:rPr>
              <a:t>From the above result: This suggests that there is statistical evidence showing that there is some </a:t>
            </a:r>
            <a:r>
              <a:rPr lang="en-US" sz="1400" dirty="0" smtClean="0">
                <a:solidFill>
                  <a:srgbClr val="000000"/>
                </a:solidFill>
                <a:latin typeface="Helvetica Neue"/>
              </a:rPr>
              <a:t>association </a:t>
            </a:r>
            <a:r>
              <a:rPr lang="en-US" sz="1400" b="0" i="0" dirty="0" smtClean="0">
                <a:solidFill>
                  <a:srgbClr val="000000"/>
                </a:solidFill>
                <a:effectLst/>
                <a:latin typeface="Helvetica Neue"/>
              </a:rPr>
              <a:t>between the two categorical variables, but the relationship is very weak</a:t>
            </a:r>
            <a:endParaRPr lang="en-IN" sz="1400" dirty="0"/>
          </a:p>
        </p:txBody>
      </p:sp>
      <p:sp>
        <p:nvSpPr>
          <p:cNvPr id="12" name="Rectangle 11"/>
          <p:cNvSpPr/>
          <p:nvPr/>
        </p:nvSpPr>
        <p:spPr>
          <a:xfrm>
            <a:off x="6019800" y="1984310"/>
            <a:ext cx="5055638" cy="523220"/>
          </a:xfrm>
          <a:prstGeom prst="rect">
            <a:avLst/>
          </a:prstGeom>
        </p:spPr>
        <p:txBody>
          <a:bodyPr wrap="square">
            <a:spAutoFit/>
          </a:bodyPr>
          <a:lstStyle/>
          <a:p>
            <a:r>
              <a:rPr lang="en-IN" sz="1400" dirty="0"/>
              <a:t>U</a:t>
            </a:r>
            <a:r>
              <a:rPr lang="en-IN" sz="1400" dirty="0" smtClean="0"/>
              <a:t>sing </a:t>
            </a:r>
            <a:r>
              <a:rPr lang="en-IN" sz="1400" dirty="0" err="1" smtClean="0"/>
              <a:t>cramar's</a:t>
            </a:r>
            <a:r>
              <a:rPr lang="en-IN" sz="1400" dirty="0" smtClean="0"/>
              <a:t> </a:t>
            </a:r>
            <a:r>
              <a:rPr lang="en-IN" sz="1400" dirty="0" err="1" smtClean="0"/>
              <a:t>corelation</a:t>
            </a:r>
            <a:r>
              <a:rPr lang="en-IN" sz="1400" dirty="0" smtClean="0"/>
              <a:t> and chi-square test on </a:t>
            </a:r>
            <a:r>
              <a:rPr lang="en-IN" sz="1400" dirty="0" smtClean="0">
                <a:solidFill>
                  <a:srgbClr val="C00000"/>
                </a:solidFill>
              </a:rPr>
              <a:t>stem-surface </a:t>
            </a:r>
            <a:r>
              <a:rPr lang="en-IN" sz="1400" dirty="0" smtClean="0">
                <a:solidFill>
                  <a:schemeClr val="tx1"/>
                </a:solidFill>
              </a:rPr>
              <a:t>and</a:t>
            </a:r>
            <a:r>
              <a:rPr lang="en-IN" sz="1400" dirty="0" smtClean="0">
                <a:solidFill>
                  <a:srgbClr val="C00000"/>
                </a:solidFill>
              </a:rPr>
              <a:t> class</a:t>
            </a:r>
            <a:endParaRPr lang="en-IN" sz="1400" dirty="0">
              <a:solidFill>
                <a:srgbClr val="C00000"/>
              </a:solidFill>
            </a:endParaRPr>
          </a:p>
        </p:txBody>
      </p:sp>
      <p:pic>
        <p:nvPicPr>
          <p:cNvPr id="13" name="Picture 12"/>
          <p:cNvPicPr>
            <a:picLocks noChangeAspect="1"/>
          </p:cNvPicPr>
          <p:nvPr/>
        </p:nvPicPr>
        <p:blipFill rotWithShape="1">
          <a:blip r:embed="rId4"/>
          <a:srcRect t="19811"/>
          <a:stretch/>
        </p:blipFill>
        <p:spPr>
          <a:xfrm>
            <a:off x="6096000" y="2618469"/>
            <a:ext cx="3575180" cy="404812"/>
          </a:xfrm>
          <a:prstGeom prst="rect">
            <a:avLst/>
          </a:prstGeom>
          <a:ln>
            <a:solidFill>
              <a:schemeClr val="tx1"/>
            </a:solidFill>
          </a:ln>
        </p:spPr>
      </p:pic>
      <p:sp>
        <p:nvSpPr>
          <p:cNvPr id="15" name="Rectangle 14"/>
          <p:cNvSpPr/>
          <p:nvPr/>
        </p:nvSpPr>
        <p:spPr>
          <a:xfrm>
            <a:off x="5867400" y="3216297"/>
            <a:ext cx="6096000" cy="738664"/>
          </a:xfrm>
          <a:prstGeom prst="rect">
            <a:avLst/>
          </a:prstGeom>
        </p:spPr>
        <p:txBody>
          <a:bodyPr>
            <a:spAutoFit/>
          </a:bodyPr>
          <a:lstStyle/>
          <a:p>
            <a:r>
              <a:rPr lang="en-US" sz="1400" dirty="0" smtClean="0"/>
              <a:t>From the above result: This suggests that there is statistical evidence showing that there is some association between the two categorical variables, but the relationship is moderate</a:t>
            </a:r>
            <a:endParaRPr lang="en-IN" sz="1400" dirty="0"/>
          </a:p>
        </p:txBody>
      </p:sp>
      <p:sp>
        <p:nvSpPr>
          <p:cNvPr id="16" name="Rectangle 15"/>
          <p:cNvSpPr/>
          <p:nvPr/>
        </p:nvSpPr>
        <p:spPr>
          <a:xfrm>
            <a:off x="811762" y="4434781"/>
            <a:ext cx="10856169" cy="646331"/>
          </a:xfrm>
          <a:prstGeom prst="rect">
            <a:avLst/>
          </a:prstGeom>
        </p:spPr>
        <p:txBody>
          <a:bodyPr wrap="square">
            <a:spAutoFit/>
          </a:bodyPr>
          <a:lstStyle/>
          <a:p>
            <a:r>
              <a:rPr lang="en-IN" dirty="0" smtClean="0"/>
              <a:t>Dropping columns: </a:t>
            </a:r>
            <a:r>
              <a:rPr lang="en-IN" dirty="0" smtClean="0">
                <a:solidFill>
                  <a:schemeClr val="accent2"/>
                </a:solidFill>
              </a:rPr>
              <a:t>‘gill-</a:t>
            </a:r>
            <a:r>
              <a:rPr lang="en-IN" dirty="0" err="1" smtClean="0">
                <a:solidFill>
                  <a:schemeClr val="accent2"/>
                </a:solidFill>
              </a:rPr>
              <a:t>spacing',‘stem</a:t>
            </a:r>
            <a:r>
              <a:rPr lang="en-IN" dirty="0" smtClean="0">
                <a:solidFill>
                  <a:schemeClr val="accent2"/>
                </a:solidFill>
              </a:rPr>
              <a:t>-surface </a:t>
            </a:r>
            <a:r>
              <a:rPr lang="en-IN" dirty="0" smtClean="0">
                <a:solidFill>
                  <a:schemeClr val="tx1"/>
                </a:solidFill>
              </a:rPr>
              <a:t>since it contains lots of missing values and showing have moderate relationship with the output variable</a:t>
            </a:r>
            <a:endParaRPr lang="en-IN" dirty="0">
              <a:solidFill>
                <a:schemeClr val="accent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ph type="title"/>
          </p:nvPr>
        </p:nvSpPr>
        <p:spPr>
          <a:xfrm>
            <a:off x="849198" y="152400"/>
            <a:ext cx="11723802" cy="566822"/>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3600" spc="85" dirty="0" smtClean="0">
                <a:solidFill>
                  <a:srgbClr val="444D25"/>
                </a:solidFill>
              </a:rPr>
              <a:t>FEATURE</a:t>
            </a:r>
            <a:r>
              <a:rPr lang="en-IN" sz="3600" dirty="0">
                <a:solidFill>
                  <a:srgbClr val="444D25"/>
                </a:solidFill>
              </a:rPr>
              <a:t> </a:t>
            </a:r>
            <a:r>
              <a:rPr sz="3600" spc="120" dirty="0" smtClean="0">
                <a:solidFill>
                  <a:srgbClr val="444D25"/>
                </a:solidFill>
              </a:rPr>
              <a:t>ENGINEERIN</a:t>
            </a:r>
            <a:r>
              <a:rPr lang="en-IN" sz="3600" spc="120" dirty="0" smtClean="0">
                <a:solidFill>
                  <a:srgbClr val="444D25"/>
                </a:solidFill>
              </a:rPr>
              <a:t>G: </a:t>
            </a:r>
            <a:r>
              <a:rPr lang="en-IN" sz="3600" spc="120" dirty="0" smtClean="0">
                <a:solidFill>
                  <a:srgbClr val="C00000"/>
                </a:solidFill>
              </a:rPr>
              <a:t>ENCODING AND STANDARDIZATION</a:t>
            </a:r>
            <a:endParaRPr sz="4400" spc="-50" dirty="0">
              <a:solidFill>
                <a:srgbClr val="C00000"/>
              </a:solidFill>
            </a:endParaRPr>
          </a:p>
        </p:txBody>
      </p:sp>
      <p:sp>
        <p:nvSpPr>
          <p:cNvPr id="2" name="Rectangle 1"/>
          <p:cNvSpPr/>
          <p:nvPr/>
        </p:nvSpPr>
        <p:spPr>
          <a:xfrm>
            <a:off x="762000" y="1016706"/>
            <a:ext cx="10820400" cy="1877437"/>
          </a:xfrm>
          <a:prstGeom prst="rect">
            <a:avLst/>
          </a:prstGeom>
        </p:spPr>
        <p:txBody>
          <a:bodyPr wrap="square">
            <a:spAutoFit/>
          </a:bodyPr>
          <a:lstStyle/>
          <a:p>
            <a:r>
              <a:rPr lang="en-IN" sz="1400" dirty="0" smtClean="0"/>
              <a:t>Splitting the dataset between training and testing dataset: </a:t>
            </a:r>
          </a:p>
          <a:p>
            <a:endParaRPr lang="en-IN" sz="1400" dirty="0" smtClean="0"/>
          </a:p>
          <a:p>
            <a:endParaRPr lang="en-IN" sz="1600" dirty="0" smtClean="0"/>
          </a:p>
          <a:p>
            <a:endParaRPr lang="en-IN" sz="1600" dirty="0" smtClean="0"/>
          </a:p>
          <a:p>
            <a:r>
              <a:rPr lang="en-IN" sz="1400" dirty="0" smtClean="0"/>
              <a:t>Applying One hot encoding to the columns</a:t>
            </a:r>
            <a:r>
              <a:rPr lang="en-IN" sz="1400" dirty="0" smtClean="0">
                <a:solidFill>
                  <a:srgbClr val="C00000"/>
                </a:solidFill>
              </a:rPr>
              <a:t>: 'cap-</a:t>
            </a:r>
            <a:r>
              <a:rPr lang="en-IN" sz="1400" dirty="0" err="1" smtClean="0">
                <a:solidFill>
                  <a:srgbClr val="C00000"/>
                </a:solidFill>
              </a:rPr>
              <a:t>shape','cap</a:t>
            </a:r>
            <a:r>
              <a:rPr lang="en-IN" sz="1400" dirty="0" smtClean="0">
                <a:solidFill>
                  <a:srgbClr val="C00000"/>
                </a:solidFill>
              </a:rPr>
              <a:t>-surface', 'cap-</a:t>
            </a:r>
            <a:r>
              <a:rPr lang="en-IN" sz="1400" dirty="0" err="1" smtClean="0">
                <a:solidFill>
                  <a:srgbClr val="C00000"/>
                </a:solidFill>
              </a:rPr>
              <a:t>color</a:t>
            </a:r>
            <a:r>
              <a:rPr lang="en-IN" sz="1400" dirty="0" smtClean="0">
                <a:solidFill>
                  <a:srgbClr val="C00000"/>
                </a:solidFill>
              </a:rPr>
              <a:t>', 'does-bruise-or-bleed', 'gill-attachment', 'gill-</a:t>
            </a:r>
            <a:r>
              <a:rPr lang="en-IN" sz="1400" dirty="0" err="1" smtClean="0">
                <a:solidFill>
                  <a:srgbClr val="C00000"/>
                </a:solidFill>
              </a:rPr>
              <a:t>color</a:t>
            </a:r>
            <a:r>
              <a:rPr lang="en-IN" sz="1400" dirty="0" smtClean="0">
                <a:solidFill>
                  <a:srgbClr val="C00000"/>
                </a:solidFill>
              </a:rPr>
              <a:t>', 'stem-</a:t>
            </a:r>
            <a:r>
              <a:rPr lang="en-IN" sz="1400" dirty="0" err="1" smtClean="0">
                <a:solidFill>
                  <a:srgbClr val="C00000"/>
                </a:solidFill>
              </a:rPr>
              <a:t>color</a:t>
            </a:r>
            <a:r>
              <a:rPr lang="en-IN" sz="1400" dirty="0" smtClean="0">
                <a:solidFill>
                  <a:srgbClr val="C00000"/>
                </a:solidFill>
              </a:rPr>
              <a:t>',  'ring-type', 'habitat', 'season‘</a:t>
            </a:r>
          </a:p>
          <a:p>
            <a:r>
              <a:rPr lang="en-IN" sz="1400" dirty="0" smtClean="0">
                <a:solidFill>
                  <a:schemeClr val="tx1"/>
                </a:solidFill>
              </a:rPr>
              <a:t>Applying standardization to the columns: </a:t>
            </a:r>
            <a:r>
              <a:rPr lang="en-IN" sz="1400" dirty="0" smtClean="0">
                <a:solidFill>
                  <a:srgbClr val="C00000"/>
                </a:solidFill>
              </a:rPr>
              <a:t>‘</a:t>
            </a:r>
            <a:r>
              <a:rPr lang="en-IN" sz="1400" dirty="0" err="1" smtClean="0">
                <a:solidFill>
                  <a:srgbClr val="C00000"/>
                </a:solidFill>
              </a:rPr>
              <a:t>boxcox</a:t>
            </a:r>
            <a:r>
              <a:rPr lang="en-IN" sz="1400" dirty="0" smtClean="0">
                <a:solidFill>
                  <a:srgbClr val="C00000"/>
                </a:solidFill>
              </a:rPr>
              <a:t>-transformed-cap-diameter', '</a:t>
            </a:r>
            <a:r>
              <a:rPr lang="en-IN" sz="1400" dirty="0" err="1" smtClean="0">
                <a:solidFill>
                  <a:srgbClr val="C00000"/>
                </a:solidFill>
              </a:rPr>
              <a:t>boxcox</a:t>
            </a:r>
            <a:r>
              <a:rPr lang="en-IN" sz="1400" dirty="0" smtClean="0">
                <a:solidFill>
                  <a:srgbClr val="C00000"/>
                </a:solidFill>
              </a:rPr>
              <a:t>-transformed-stem-height', '</a:t>
            </a:r>
            <a:r>
              <a:rPr lang="en-IN" sz="1400" dirty="0" err="1" smtClean="0">
                <a:solidFill>
                  <a:srgbClr val="C00000"/>
                </a:solidFill>
              </a:rPr>
              <a:t>boxcox</a:t>
            </a:r>
            <a:r>
              <a:rPr lang="en-IN" sz="1400" dirty="0" smtClean="0">
                <a:solidFill>
                  <a:srgbClr val="C00000"/>
                </a:solidFill>
              </a:rPr>
              <a:t>-transformed-stem-width'</a:t>
            </a:r>
            <a:endParaRPr lang="en-IN" sz="1400" dirty="0">
              <a:solidFill>
                <a:srgbClr val="C00000"/>
              </a:solidFill>
            </a:endParaRPr>
          </a:p>
        </p:txBody>
      </p:sp>
      <p:pic>
        <p:nvPicPr>
          <p:cNvPr id="3" name="Picture 2"/>
          <p:cNvPicPr>
            <a:picLocks noChangeAspect="1"/>
          </p:cNvPicPr>
          <p:nvPr/>
        </p:nvPicPr>
        <p:blipFill>
          <a:blip r:embed="rId3"/>
          <a:stretch>
            <a:fillRect/>
          </a:stretch>
        </p:blipFill>
        <p:spPr>
          <a:xfrm>
            <a:off x="257175" y="2899258"/>
            <a:ext cx="8181975" cy="3650283"/>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881406" y="1371600"/>
            <a:ext cx="9944100" cy="438150"/>
          </a:xfrm>
          <a:prstGeom prst="rect">
            <a:avLst/>
          </a:prstGeom>
          <a:ln>
            <a:solidFill>
              <a:schemeClr val="tx1"/>
            </a:solidFill>
          </a:ln>
        </p:spPr>
      </p:pic>
      <p:sp>
        <p:nvSpPr>
          <p:cNvPr id="10" name="Right Arrow 9"/>
          <p:cNvSpPr/>
          <p:nvPr/>
        </p:nvSpPr>
        <p:spPr>
          <a:xfrm>
            <a:off x="8458200" y="4648200"/>
            <a:ext cx="457200" cy="76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9" name="Picture 18"/>
          <p:cNvPicPr>
            <a:picLocks noChangeAspect="1"/>
          </p:cNvPicPr>
          <p:nvPr/>
        </p:nvPicPr>
        <p:blipFill>
          <a:blip r:embed="rId5"/>
          <a:stretch>
            <a:fillRect/>
          </a:stretch>
        </p:blipFill>
        <p:spPr>
          <a:xfrm>
            <a:off x="8971899" y="2892400"/>
            <a:ext cx="3115326" cy="3511600"/>
          </a:xfrm>
          <a:prstGeom prst="rect">
            <a:avLst/>
          </a:prstGeom>
        </p:spPr>
      </p:pic>
    </p:spTree>
    <p:extLst>
      <p:ext uri="{BB962C8B-B14F-4D97-AF65-F5344CB8AC3E}">
        <p14:creationId xmlns:p14="http://schemas.microsoft.com/office/powerpoint/2010/main" val="1779214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ph type="title"/>
          </p:nvPr>
        </p:nvSpPr>
        <p:spPr>
          <a:xfrm>
            <a:off x="849198" y="152400"/>
            <a:ext cx="11723802" cy="566822"/>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sz="3600" spc="85" dirty="0" smtClean="0">
                <a:solidFill>
                  <a:srgbClr val="444D25"/>
                </a:solidFill>
              </a:rPr>
              <a:t>FEATURE</a:t>
            </a:r>
            <a:r>
              <a:rPr lang="en-IN" sz="3600" dirty="0">
                <a:solidFill>
                  <a:srgbClr val="444D25"/>
                </a:solidFill>
              </a:rPr>
              <a:t> </a:t>
            </a:r>
            <a:r>
              <a:rPr sz="3600" spc="120" dirty="0" smtClean="0">
                <a:solidFill>
                  <a:srgbClr val="444D25"/>
                </a:solidFill>
              </a:rPr>
              <a:t>ENGINEERIN</a:t>
            </a:r>
            <a:r>
              <a:rPr lang="en-IN" sz="3600" spc="120" dirty="0" smtClean="0">
                <a:solidFill>
                  <a:srgbClr val="444D25"/>
                </a:solidFill>
              </a:rPr>
              <a:t>G: </a:t>
            </a:r>
            <a:r>
              <a:rPr lang="en-IN" sz="3600" spc="120" dirty="0" smtClean="0">
                <a:solidFill>
                  <a:srgbClr val="C00000"/>
                </a:solidFill>
              </a:rPr>
              <a:t>APPLYING PCA</a:t>
            </a:r>
            <a:endParaRPr sz="4400" spc="-50" dirty="0">
              <a:solidFill>
                <a:srgbClr val="C00000"/>
              </a:solidFill>
            </a:endParaRPr>
          </a:p>
        </p:txBody>
      </p:sp>
      <p:sp>
        <p:nvSpPr>
          <p:cNvPr id="2" name="Rectangle 1"/>
          <p:cNvSpPr/>
          <p:nvPr/>
        </p:nvSpPr>
        <p:spPr>
          <a:xfrm>
            <a:off x="762000" y="990600"/>
            <a:ext cx="10820400" cy="307777"/>
          </a:xfrm>
          <a:prstGeom prst="rect">
            <a:avLst/>
          </a:prstGeom>
        </p:spPr>
        <p:txBody>
          <a:bodyPr wrap="square">
            <a:spAutoFit/>
          </a:bodyPr>
          <a:lstStyle/>
          <a:p>
            <a:r>
              <a:rPr lang="en-IN" sz="1400" dirty="0" smtClean="0"/>
              <a:t>Applying PCA to reduce the dimensionality and sparsity to avoid curse of dimensionality</a:t>
            </a:r>
            <a:r>
              <a:rPr lang="en-IN" sz="1400" dirty="0" smtClean="0">
                <a:solidFill>
                  <a:srgbClr val="C00000"/>
                </a:solidFill>
              </a:rPr>
              <a:t>:</a:t>
            </a:r>
            <a:endParaRPr lang="en-IN" sz="1400" dirty="0">
              <a:solidFill>
                <a:srgbClr val="C00000"/>
              </a:solidFill>
            </a:endParaRPr>
          </a:p>
        </p:txBody>
      </p:sp>
      <p:sp>
        <p:nvSpPr>
          <p:cNvPr id="5" name="Rectangle 4"/>
          <p:cNvSpPr/>
          <p:nvPr/>
        </p:nvSpPr>
        <p:spPr>
          <a:xfrm>
            <a:off x="882977" y="1447800"/>
            <a:ext cx="6096000" cy="1938992"/>
          </a:xfrm>
          <a:prstGeom prst="rect">
            <a:avLst/>
          </a:prstGeom>
          <a:solidFill>
            <a:schemeClr val="bg1"/>
          </a:solidFill>
          <a:ln>
            <a:solidFill>
              <a:schemeClr val="tx1"/>
            </a:solidFill>
          </a:ln>
        </p:spPr>
        <p:txBody>
          <a:bodyPr>
            <a:spAutoFit/>
          </a:bodyPr>
          <a:lstStyle/>
          <a:p>
            <a:r>
              <a:rPr lang="en-IN" sz="1200" dirty="0" smtClean="0"/>
              <a:t>from </a:t>
            </a:r>
            <a:r>
              <a:rPr lang="en-IN" sz="1200" dirty="0" err="1" smtClean="0"/>
              <a:t>sklearn.decomposition</a:t>
            </a:r>
            <a:r>
              <a:rPr lang="en-IN" sz="1200" dirty="0" smtClean="0"/>
              <a:t> import PCA</a:t>
            </a:r>
          </a:p>
          <a:p>
            <a:r>
              <a:rPr lang="en-IN" sz="1200" dirty="0" smtClean="0"/>
              <a:t># Step 2: Apply PCA to both the training and testing data</a:t>
            </a:r>
          </a:p>
          <a:p>
            <a:r>
              <a:rPr lang="en-IN" sz="1200" dirty="0" err="1" smtClean="0"/>
              <a:t>pca</a:t>
            </a:r>
            <a:r>
              <a:rPr lang="en-IN" sz="1200" dirty="0" smtClean="0"/>
              <a:t> = PCA(</a:t>
            </a:r>
            <a:r>
              <a:rPr lang="en-IN" sz="1200" dirty="0" err="1" smtClean="0"/>
              <a:t>n_components</a:t>
            </a:r>
            <a:r>
              <a:rPr lang="en-IN" sz="1200" dirty="0" smtClean="0"/>
              <a:t>=.95)</a:t>
            </a:r>
          </a:p>
          <a:p>
            <a:endParaRPr lang="en-IN" sz="1200" dirty="0" smtClean="0"/>
          </a:p>
          <a:p>
            <a:r>
              <a:rPr lang="en-IN" sz="1200" dirty="0" smtClean="0"/>
              <a:t># Fit and transform on the training data</a:t>
            </a:r>
          </a:p>
          <a:p>
            <a:r>
              <a:rPr lang="en-IN" sz="1200" dirty="0" err="1" smtClean="0"/>
              <a:t>X_train_pca</a:t>
            </a:r>
            <a:r>
              <a:rPr lang="en-IN" sz="1200" dirty="0" smtClean="0"/>
              <a:t> = </a:t>
            </a:r>
            <a:r>
              <a:rPr lang="en-IN" sz="1200" dirty="0" err="1" smtClean="0"/>
              <a:t>pca.fit_transform</a:t>
            </a:r>
            <a:r>
              <a:rPr lang="en-IN" sz="1200" dirty="0" smtClean="0"/>
              <a:t>(</a:t>
            </a:r>
            <a:r>
              <a:rPr lang="en-IN" sz="1200" dirty="0" err="1" smtClean="0"/>
              <a:t>X_train</a:t>
            </a:r>
            <a:r>
              <a:rPr lang="en-IN" sz="1200" dirty="0" smtClean="0"/>
              <a:t>)</a:t>
            </a:r>
          </a:p>
          <a:p>
            <a:endParaRPr lang="en-IN" sz="1200" dirty="0" smtClean="0"/>
          </a:p>
          <a:p>
            <a:r>
              <a:rPr lang="en-IN" sz="1200" dirty="0" smtClean="0"/>
              <a:t># Transform the testing data using the same transformation parameters</a:t>
            </a:r>
          </a:p>
          <a:p>
            <a:r>
              <a:rPr lang="en-IN" sz="1200" dirty="0" err="1" smtClean="0"/>
              <a:t>X_test_pca</a:t>
            </a:r>
            <a:r>
              <a:rPr lang="en-IN" sz="1200" dirty="0" smtClean="0"/>
              <a:t> = </a:t>
            </a:r>
            <a:r>
              <a:rPr lang="en-IN" sz="1200" dirty="0" err="1" smtClean="0"/>
              <a:t>pca.transform</a:t>
            </a:r>
            <a:r>
              <a:rPr lang="en-IN" sz="1200" dirty="0" smtClean="0"/>
              <a:t>(</a:t>
            </a:r>
            <a:r>
              <a:rPr lang="en-IN" sz="1200" dirty="0" err="1" smtClean="0"/>
              <a:t>X_test</a:t>
            </a:r>
            <a:r>
              <a:rPr lang="en-IN" sz="1200" dirty="0" smtClean="0"/>
              <a:t>)</a:t>
            </a:r>
          </a:p>
          <a:p>
            <a:r>
              <a:rPr lang="en-IN" sz="1200" dirty="0" err="1" smtClean="0"/>
              <a:t>pd.DataFrame</a:t>
            </a:r>
            <a:r>
              <a:rPr lang="en-IN" sz="1200" dirty="0" smtClean="0"/>
              <a:t>(</a:t>
            </a:r>
            <a:r>
              <a:rPr lang="en-IN" sz="1200" dirty="0" err="1" smtClean="0"/>
              <a:t>X_train_pca</a:t>
            </a:r>
            <a:r>
              <a:rPr lang="en-IN" sz="1200" dirty="0" smtClean="0"/>
              <a:t>)</a:t>
            </a:r>
            <a:endParaRPr lang="en-IN" sz="1200" dirty="0"/>
          </a:p>
        </p:txBody>
      </p:sp>
      <p:pic>
        <p:nvPicPr>
          <p:cNvPr id="6" name="Picture 5"/>
          <p:cNvPicPr>
            <a:picLocks noChangeAspect="1"/>
          </p:cNvPicPr>
          <p:nvPr/>
        </p:nvPicPr>
        <p:blipFill>
          <a:blip r:embed="rId3"/>
          <a:stretch>
            <a:fillRect/>
          </a:stretch>
        </p:blipFill>
        <p:spPr>
          <a:xfrm>
            <a:off x="762000" y="3657600"/>
            <a:ext cx="7620000" cy="3064403"/>
          </a:xfrm>
          <a:prstGeom prst="rect">
            <a:avLst/>
          </a:prstGeom>
          <a:ln>
            <a:solidFill>
              <a:schemeClr val="tx1"/>
            </a:solidFill>
          </a:ln>
        </p:spPr>
      </p:pic>
      <p:sp>
        <p:nvSpPr>
          <p:cNvPr id="9" name="TextBox 8"/>
          <p:cNvSpPr txBox="1"/>
          <p:nvPr/>
        </p:nvSpPr>
        <p:spPr>
          <a:xfrm>
            <a:off x="8829675" y="3453230"/>
            <a:ext cx="2752725" cy="523220"/>
          </a:xfrm>
          <a:prstGeom prst="rect">
            <a:avLst/>
          </a:prstGeom>
          <a:solidFill>
            <a:schemeClr val="bg1"/>
          </a:solidFill>
          <a:ln>
            <a:solidFill>
              <a:schemeClr val="tx1"/>
            </a:solidFill>
          </a:ln>
        </p:spPr>
        <p:txBody>
          <a:bodyPr wrap="square" rtlCol="0">
            <a:spAutoFit/>
          </a:bodyPr>
          <a:lstStyle/>
          <a:p>
            <a:pPr algn="ctr"/>
            <a:r>
              <a:rPr lang="en-IN" sz="1400" b="1" dirty="0" smtClean="0">
                <a:solidFill>
                  <a:srgbClr val="00B050"/>
                </a:solidFill>
              </a:rPr>
              <a:t>VARIANCE INFLATION FACTOR</a:t>
            </a:r>
            <a:endParaRPr lang="en-IN" sz="1400" b="1" dirty="0">
              <a:solidFill>
                <a:srgbClr val="00B050"/>
              </a:solidFill>
            </a:endParaRPr>
          </a:p>
        </p:txBody>
      </p:sp>
      <p:pic>
        <p:nvPicPr>
          <p:cNvPr id="3" name="Picture 2"/>
          <p:cNvPicPr>
            <a:picLocks noChangeAspect="1"/>
          </p:cNvPicPr>
          <p:nvPr/>
        </p:nvPicPr>
        <p:blipFill>
          <a:blip r:embed="rId4"/>
          <a:stretch>
            <a:fillRect/>
          </a:stretch>
        </p:blipFill>
        <p:spPr>
          <a:xfrm>
            <a:off x="8839200" y="3976450"/>
            <a:ext cx="2743200" cy="2745553"/>
          </a:xfrm>
          <a:prstGeom prst="rect">
            <a:avLst/>
          </a:prstGeom>
          <a:ln>
            <a:solidFill>
              <a:schemeClr val="tx1"/>
            </a:solidFill>
          </a:ln>
        </p:spPr>
      </p:pic>
      <p:sp>
        <p:nvSpPr>
          <p:cNvPr id="10" name="Right Arrow 9"/>
          <p:cNvSpPr/>
          <p:nvPr/>
        </p:nvSpPr>
        <p:spPr>
          <a:xfrm>
            <a:off x="8382000" y="5234926"/>
            <a:ext cx="457200" cy="76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90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6345" y="627634"/>
            <a:ext cx="8121015" cy="802640"/>
          </a:xfrm>
          <a:prstGeom prst="rect">
            <a:avLst/>
          </a:prstGeom>
        </p:spPr>
        <p:txBody>
          <a:bodyPr vert="horz" wrap="square" lIns="0" tIns="12700" rIns="0" bIns="0" rtlCol="0">
            <a:spAutoFit/>
          </a:bodyPr>
          <a:lstStyle/>
          <a:p>
            <a:pPr marL="12700">
              <a:lnSpc>
                <a:spcPct val="100000"/>
              </a:lnSpc>
              <a:spcBef>
                <a:spcPts val="100"/>
              </a:spcBef>
              <a:tabLst>
                <a:tab pos="3207385" algn="l"/>
                <a:tab pos="6734175" algn="l"/>
              </a:tabLst>
            </a:pPr>
            <a:r>
              <a:rPr spc="125" dirty="0"/>
              <a:t>MODELLING</a:t>
            </a:r>
            <a:r>
              <a:rPr dirty="0"/>
              <a:t>	</a:t>
            </a:r>
            <a:r>
              <a:rPr spc="120" dirty="0"/>
              <a:t>TECHNIQUES</a:t>
            </a:r>
            <a:r>
              <a:rPr dirty="0"/>
              <a:t>	</a:t>
            </a:r>
            <a:r>
              <a:rPr spc="70" dirty="0"/>
              <a:t>USED</a:t>
            </a:r>
          </a:p>
        </p:txBody>
      </p:sp>
      <p:sp>
        <p:nvSpPr>
          <p:cNvPr id="3" name="object 3"/>
          <p:cNvSpPr txBox="1"/>
          <p:nvPr/>
        </p:nvSpPr>
        <p:spPr>
          <a:xfrm>
            <a:off x="5410822" y="2243779"/>
            <a:ext cx="6418743" cy="1191993"/>
          </a:xfrm>
          <a:prstGeom prst="rect">
            <a:avLst/>
          </a:prstGeom>
        </p:spPr>
        <p:txBody>
          <a:bodyPr vert="horz" wrap="square" lIns="0" tIns="139065" rIns="0" bIns="0" rtlCol="0">
            <a:spAutoFit/>
          </a:bodyPr>
          <a:lstStyle/>
          <a:p>
            <a:pPr marL="12700">
              <a:lnSpc>
                <a:spcPct val="100000"/>
              </a:lnSpc>
              <a:spcBef>
                <a:spcPts val="1095"/>
              </a:spcBef>
            </a:pPr>
            <a:r>
              <a:rPr lang="en-IN" sz="2000" spc="-35" dirty="0" smtClean="0">
                <a:latin typeface="+mj-lt"/>
                <a:cs typeface="Verdana"/>
              </a:rPr>
              <a:t>1) </a:t>
            </a:r>
            <a:r>
              <a:rPr sz="2000" spc="-35" dirty="0" smtClean="0">
                <a:latin typeface="+mj-lt"/>
                <a:cs typeface="Verdana"/>
              </a:rPr>
              <a:t>DATA</a:t>
            </a:r>
            <a:r>
              <a:rPr sz="2000" spc="-140" dirty="0" smtClean="0">
                <a:latin typeface="+mj-lt"/>
                <a:cs typeface="Verdana"/>
              </a:rPr>
              <a:t> </a:t>
            </a:r>
            <a:r>
              <a:rPr sz="2000" spc="-10" dirty="0">
                <a:latin typeface="+mj-lt"/>
                <a:cs typeface="Verdana"/>
              </a:rPr>
              <a:t>PARTITIONING</a:t>
            </a:r>
            <a:r>
              <a:rPr sz="2000" spc="-85" dirty="0">
                <a:latin typeface="+mj-lt"/>
                <a:cs typeface="Verdana"/>
              </a:rPr>
              <a:t> </a:t>
            </a:r>
            <a:r>
              <a:rPr sz="2000" dirty="0">
                <a:latin typeface="+mj-lt"/>
                <a:cs typeface="Verdana"/>
              </a:rPr>
              <a:t>USED</a:t>
            </a:r>
            <a:r>
              <a:rPr sz="2000" spc="-135" dirty="0">
                <a:latin typeface="+mj-lt"/>
                <a:cs typeface="Verdana"/>
              </a:rPr>
              <a:t> </a:t>
            </a:r>
            <a:r>
              <a:rPr sz="2000" spc="-50" dirty="0">
                <a:latin typeface="+mj-lt"/>
                <a:cs typeface="Verdana"/>
              </a:rPr>
              <a:t>:</a:t>
            </a:r>
            <a:endParaRPr sz="2000" dirty="0">
              <a:latin typeface="+mj-lt"/>
              <a:cs typeface="Verdana"/>
            </a:endParaRPr>
          </a:p>
          <a:p>
            <a:pPr marL="12700" marR="5080">
              <a:lnSpc>
                <a:spcPct val="100000"/>
              </a:lnSpc>
              <a:spcBef>
                <a:spcPts val="994"/>
              </a:spcBef>
              <a:tabLst>
                <a:tab pos="3120390" algn="l"/>
              </a:tabLst>
            </a:pPr>
            <a:r>
              <a:rPr sz="2000" dirty="0">
                <a:latin typeface="+mj-lt"/>
                <a:cs typeface="Verdana"/>
              </a:rPr>
              <a:t>70</a:t>
            </a:r>
            <a:r>
              <a:rPr sz="2000" spc="-55" dirty="0">
                <a:latin typeface="+mj-lt"/>
                <a:cs typeface="Verdana"/>
              </a:rPr>
              <a:t> </a:t>
            </a:r>
            <a:r>
              <a:rPr sz="2000" dirty="0">
                <a:latin typeface="+mj-lt"/>
                <a:cs typeface="Verdana"/>
              </a:rPr>
              <a:t>%</a:t>
            </a:r>
            <a:r>
              <a:rPr sz="2000" spc="-55" dirty="0">
                <a:latin typeface="+mj-lt"/>
                <a:cs typeface="Verdana"/>
              </a:rPr>
              <a:t> </a:t>
            </a:r>
            <a:r>
              <a:rPr sz="2000" dirty="0">
                <a:latin typeface="+mj-lt"/>
                <a:cs typeface="Verdana"/>
              </a:rPr>
              <a:t>training</a:t>
            </a:r>
            <a:r>
              <a:rPr sz="2000" spc="-10" dirty="0">
                <a:latin typeface="+mj-lt"/>
                <a:cs typeface="Verdana"/>
              </a:rPr>
              <a:t> </a:t>
            </a:r>
            <a:r>
              <a:rPr sz="2000" dirty="0">
                <a:latin typeface="+mj-lt"/>
                <a:cs typeface="Verdana"/>
              </a:rPr>
              <a:t>set,</a:t>
            </a:r>
            <a:r>
              <a:rPr sz="2000" spc="-55" dirty="0">
                <a:latin typeface="+mj-lt"/>
                <a:cs typeface="Verdana"/>
              </a:rPr>
              <a:t> </a:t>
            </a:r>
            <a:r>
              <a:rPr sz="2000" spc="-25" dirty="0">
                <a:latin typeface="+mj-lt"/>
                <a:cs typeface="Verdana"/>
              </a:rPr>
              <a:t>30% </a:t>
            </a:r>
            <a:r>
              <a:rPr sz="2000" dirty="0">
                <a:latin typeface="+mj-lt"/>
                <a:cs typeface="Verdana"/>
              </a:rPr>
              <a:t>validation set</a:t>
            </a:r>
            <a:r>
              <a:rPr sz="2000" spc="-60" dirty="0">
                <a:latin typeface="+mj-lt"/>
                <a:cs typeface="Verdana"/>
              </a:rPr>
              <a:t> </a:t>
            </a:r>
            <a:r>
              <a:rPr sz="2000" dirty="0">
                <a:latin typeface="+mj-lt"/>
                <a:cs typeface="Verdana"/>
              </a:rPr>
              <a:t>–</a:t>
            </a:r>
            <a:r>
              <a:rPr sz="2000" spc="-60" dirty="0">
                <a:latin typeface="+mj-lt"/>
                <a:cs typeface="Verdana"/>
              </a:rPr>
              <a:t> </a:t>
            </a:r>
            <a:r>
              <a:rPr sz="2000" spc="-25" dirty="0" smtClean="0">
                <a:latin typeface="+mj-lt"/>
                <a:cs typeface="Verdana"/>
              </a:rPr>
              <a:t>try</a:t>
            </a:r>
            <a:r>
              <a:rPr lang="en-IN" sz="2000" dirty="0">
                <a:latin typeface="+mj-lt"/>
                <a:cs typeface="Verdana"/>
              </a:rPr>
              <a:t> </a:t>
            </a:r>
            <a:r>
              <a:rPr sz="2000" dirty="0" smtClean="0">
                <a:latin typeface="+mj-lt"/>
                <a:cs typeface="Verdana"/>
              </a:rPr>
              <a:t>to</a:t>
            </a:r>
            <a:r>
              <a:rPr sz="2000" spc="-10" dirty="0" smtClean="0">
                <a:latin typeface="+mj-lt"/>
                <a:cs typeface="Verdana"/>
              </a:rPr>
              <a:t> </a:t>
            </a:r>
            <a:r>
              <a:rPr sz="2000" spc="-10" dirty="0">
                <a:latin typeface="+mj-lt"/>
                <a:cs typeface="Verdana"/>
              </a:rPr>
              <a:t>account </a:t>
            </a:r>
            <a:r>
              <a:rPr sz="2000" dirty="0">
                <a:latin typeface="+mj-lt"/>
                <a:cs typeface="Verdana"/>
              </a:rPr>
              <a:t>for</a:t>
            </a:r>
            <a:r>
              <a:rPr sz="2000" spc="-75" dirty="0">
                <a:latin typeface="+mj-lt"/>
                <a:cs typeface="Verdana"/>
              </a:rPr>
              <a:t> </a:t>
            </a:r>
            <a:r>
              <a:rPr sz="2000" dirty="0">
                <a:latin typeface="+mj-lt"/>
                <a:cs typeface="Verdana"/>
              </a:rPr>
              <a:t>overfitting</a:t>
            </a:r>
            <a:r>
              <a:rPr sz="2000" spc="-30" dirty="0">
                <a:latin typeface="+mj-lt"/>
                <a:cs typeface="Verdana"/>
              </a:rPr>
              <a:t> </a:t>
            </a:r>
            <a:r>
              <a:rPr sz="2000" dirty="0">
                <a:latin typeface="+mj-lt"/>
                <a:cs typeface="Verdana"/>
              </a:rPr>
              <a:t>of</a:t>
            </a:r>
            <a:r>
              <a:rPr sz="2000" spc="-75" dirty="0">
                <a:latin typeface="+mj-lt"/>
                <a:cs typeface="Verdana"/>
              </a:rPr>
              <a:t> </a:t>
            </a:r>
            <a:r>
              <a:rPr sz="2000" spc="-20" dirty="0">
                <a:latin typeface="+mj-lt"/>
                <a:cs typeface="Verdana"/>
              </a:rPr>
              <a:t>data</a:t>
            </a:r>
            <a:endParaRPr sz="2000" dirty="0">
              <a:latin typeface="+mj-lt"/>
              <a:cs typeface="Verdana"/>
            </a:endParaRPr>
          </a:p>
        </p:txBody>
      </p:sp>
      <p:grpSp>
        <p:nvGrpSpPr>
          <p:cNvPr id="4" name="object 4"/>
          <p:cNvGrpSpPr/>
          <p:nvPr/>
        </p:nvGrpSpPr>
        <p:grpSpPr>
          <a:xfrm>
            <a:off x="1066800" y="4350145"/>
            <a:ext cx="3987673" cy="905079"/>
            <a:chOff x="1206944" y="1592516"/>
            <a:chExt cx="4624070" cy="1224280"/>
          </a:xfrm>
        </p:grpSpPr>
        <p:sp>
          <p:nvSpPr>
            <p:cNvPr id="5" name="object 5"/>
            <p:cNvSpPr/>
            <p:nvPr/>
          </p:nvSpPr>
          <p:spPr>
            <a:xfrm>
              <a:off x="1219962" y="2047493"/>
              <a:ext cx="4598035" cy="756285"/>
            </a:xfrm>
            <a:custGeom>
              <a:avLst/>
              <a:gdLst/>
              <a:ahLst/>
              <a:cxnLst/>
              <a:rect l="l" t="t" r="r" b="b"/>
              <a:pathLst>
                <a:path w="4598035" h="756285">
                  <a:moveTo>
                    <a:pt x="4597908" y="0"/>
                  </a:moveTo>
                  <a:lnTo>
                    <a:pt x="0" y="0"/>
                  </a:lnTo>
                  <a:lnTo>
                    <a:pt x="0" y="755903"/>
                  </a:lnTo>
                  <a:lnTo>
                    <a:pt x="4597908" y="755903"/>
                  </a:lnTo>
                  <a:lnTo>
                    <a:pt x="4597908" y="0"/>
                  </a:lnTo>
                  <a:close/>
                </a:path>
              </a:pathLst>
            </a:custGeom>
            <a:solidFill>
              <a:srgbClr val="FFFFFF">
                <a:alpha val="90194"/>
              </a:srgbClr>
            </a:solidFill>
          </p:spPr>
          <p:txBody>
            <a:bodyPr wrap="square" lIns="0" tIns="0" rIns="0" bIns="0" rtlCol="0"/>
            <a:lstStyle/>
            <a:p>
              <a:endParaRPr/>
            </a:p>
          </p:txBody>
        </p:sp>
        <p:sp>
          <p:nvSpPr>
            <p:cNvPr id="6" name="object 6"/>
            <p:cNvSpPr/>
            <p:nvPr/>
          </p:nvSpPr>
          <p:spPr>
            <a:xfrm>
              <a:off x="1219962" y="2047493"/>
              <a:ext cx="4598035" cy="756285"/>
            </a:xfrm>
            <a:custGeom>
              <a:avLst/>
              <a:gdLst/>
              <a:ahLst/>
              <a:cxnLst/>
              <a:rect l="l" t="t" r="r" b="b"/>
              <a:pathLst>
                <a:path w="4598035" h="756285">
                  <a:moveTo>
                    <a:pt x="0" y="755903"/>
                  </a:moveTo>
                  <a:lnTo>
                    <a:pt x="4597908" y="755903"/>
                  </a:lnTo>
                  <a:lnTo>
                    <a:pt x="4597908" y="0"/>
                  </a:lnTo>
                  <a:lnTo>
                    <a:pt x="0" y="0"/>
                  </a:lnTo>
                  <a:lnTo>
                    <a:pt x="0" y="755903"/>
                  </a:lnTo>
                  <a:close/>
                </a:path>
              </a:pathLst>
            </a:custGeom>
            <a:ln w="25908">
              <a:solidFill>
                <a:srgbClr val="C0504D"/>
              </a:solidFill>
            </a:ln>
          </p:spPr>
          <p:txBody>
            <a:bodyPr wrap="square" lIns="0" tIns="0" rIns="0" bIns="0" rtlCol="0"/>
            <a:lstStyle/>
            <a:p>
              <a:endParaRPr/>
            </a:p>
          </p:txBody>
        </p:sp>
        <p:sp>
          <p:nvSpPr>
            <p:cNvPr id="7" name="object 7"/>
            <p:cNvSpPr/>
            <p:nvPr/>
          </p:nvSpPr>
          <p:spPr>
            <a:xfrm>
              <a:off x="1450086" y="1605533"/>
              <a:ext cx="3218815" cy="885825"/>
            </a:xfrm>
            <a:custGeom>
              <a:avLst/>
              <a:gdLst/>
              <a:ahLst/>
              <a:cxnLst/>
              <a:rect l="l" t="t" r="r" b="b"/>
              <a:pathLst>
                <a:path w="3218815" h="885825">
                  <a:moveTo>
                    <a:pt x="3071114" y="0"/>
                  </a:moveTo>
                  <a:lnTo>
                    <a:pt x="147573" y="0"/>
                  </a:lnTo>
                  <a:lnTo>
                    <a:pt x="100917" y="7520"/>
                  </a:lnTo>
                  <a:lnTo>
                    <a:pt x="60405" y="28464"/>
                  </a:lnTo>
                  <a:lnTo>
                    <a:pt x="28464" y="60405"/>
                  </a:lnTo>
                  <a:lnTo>
                    <a:pt x="7520" y="100917"/>
                  </a:lnTo>
                  <a:lnTo>
                    <a:pt x="0" y="147574"/>
                  </a:lnTo>
                  <a:lnTo>
                    <a:pt x="0" y="737869"/>
                  </a:lnTo>
                  <a:lnTo>
                    <a:pt x="7520" y="784526"/>
                  </a:lnTo>
                  <a:lnTo>
                    <a:pt x="28464" y="825038"/>
                  </a:lnTo>
                  <a:lnTo>
                    <a:pt x="60405" y="856979"/>
                  </a:lnTo>
                  <a:lnTo>
                    <a:pt x="100917" y="877923"/>
                  </a:lnTo>
                  <a:lnTo>
                    <a:pt x="147573" y="885443"/>
                  </a:lnTo>
                  <a:lnTo>
                    <a:pt x="3071114" y="885443"/>
                  </a:lnTo>
                  <a:lnTo>
                    <a:pt x="3117770" y="877923"/>
                  </a:lnTo>
                  <a:lnTo>
                    <a:pt x="3158282" y="856979"/>
                  </a:lnTo>
                  <a:lnTo>
                    <a:pt x="3190223" y="825038"/>
                  </a:lnTo>
                  <a:lnTo>
                    <a:pt x="3211167" y="784526"/>
                  </a:lnTo>
                  <a:lnTo>
                    <a:pt x="3218688" y="737869"/>
                  </a:lnTo>
                  <a:lnTo>
                    <a:pt x="3218688" y="147574"/>
                  </a:lnTo>
                  <a:lnTo>
                    <a:pt x="3211167" y="100917"/>
                  </a:lnTo>
                  <a:lnTo>
                    <a:pt x="3190223" y="60405"/>
                  </a:lnTo>
                  <a:lnTo>
                    <a:pt x="3158282" y="28464"/>
                  </a:lnTo>
                  <a:lnTo>
                    <a:pt x="3117770" y="7520"/>
                  </a:lnTo>
                  <a:lnTo>
                    <a:pt x="3071114" y="0"/>
                  </a:lnTo>
                  <a:close/>
                </a:path>
              </a:pathLst>
            </a:custGeom>
            <a:solidFill>
              <a:srgbClr val="C0504D"/>
            </a:solidFill>
          </p:spPr>
          <p:txBody>
            <a:bodyPr wrap="square" lIns="0" tIns="0" rIns="0" bIns="0" rtlCol="0"/>
            <a:lstStyle/>
            <a:p>
              <a:endParaRPr/>
            </a:p>
          </p:txBody>
        </p:sp>
        <p:sp>
          <p:nvSpPr>
            <p:cNvPr id="8" name="object 8"/>
            <p:cNvSpPr/>
            <p:nvPr/>
          </p:nvSpPr>
          <p:spPr>
            <a:xfrm>
              <a:off x="1450086" y="1605533"/>
              <a:ext cx="3218815" cy="885825"/>
            </a:xfrm>
            <a:custGeom>
              <a:avLst/>
              <a:gdLst/>
              <a:ahLst/>
              <a:cxnLst/>
              <a:rect l="l" t="t" r="r" b="b"/>
              <a:pathLst>
                <a:path w="3218815" h="885825">
                  <a:moveTo>
                    <a:pt x="0" y="147574"/>
                  </a:moveTo>
                  <a:lnTo>
                    <a:pt x="7520" y="100917"/>
                  </a:lnTo>
                  <a:lnTo>
                    <a:pt x="28464" y="60405"/>
                  </a:lnTo>
                  <a:lnTo>
                    <a:pt x="60405" y="28464"/>
                  </a:lnTo>
                  <a:lnTo>
                    <a:pt x="100917" y="7520"/>
                  </a:lnTo>
                  <a:lnTo>
                    <a:pt x="147573" y="0"/>
                  </a:lnTo>
                  <a:lnTo>
                    <a:pt x="3071114" y="0"/>
                  </a:lnTo>
                  <a:lnTo>
                    <a:pt x="3117770" y="7520"/>
                  </a:lnTo>
                  <a:lnTo>
                    <a:pt x="3158282" y="28464"/>
                  </a:lnTo>
                  <a:lnTo>
                    <a:pt x="3190223" y="60405"/>
                  </a:lnTo>
                  <a:lnTo>
                    <a:pt x="3211167" y="100917"/>
                  </a:lnTo>
                  <a:lnTo>
                    <a:pt x="3218688" y="147574"/>
                  </a:lnTo>
                  <a:lnTo>
                    <a:pt x="3218688" y="737869"/>
                  </a:lnTo>
                  <a:lnTo>
                    <a:pt x="3211167" y="784526"/>
                  </a:lnTo>
                  <a:lnTo>
                    <a:pt x="3190223" y="825038"/>
                  </a:lnTo>
                  <a:lnTo>
                    <a:pt x="3158282" y="856979"/>
                  </a:lnTo>
                  <a:lnTo>
                    <a:pt x="3117770" y="877923"/>
                  </a:lnTo>
                  <a:lnTo>
                    <a:pt x="3071114" y="885443"/>
                  </a:lnTo>
                  <a:lnTo>
                    <a:pt x="147573" y="885443"/>
                  </a:lnTo>
                  <a:lnTo>
                    <a:pt x="100917" y="877923"/>
                  </a:lnTo>
                  <a:lnTo>
                    <a:pt x="60405" y="856979"/>
                  </a:lnTo>
                  <a:lnTo>
                    <a:pt x="28464" y="825038"/>
                  </a:lnTo>
                  <a:lnTo>
                    <a:pt x="7520" y="784526"/>
                  </a:lnTo>
                  <a:lnTo>
                    <a:pt x="0" y="737869"/>
                  </a:lnTo>
                  <a:lnTo>
                    <a:pt x="0" y="147574"/>
                  </a:lnTo>
                  <a:close/>
                </a:path>
              </a:pathLst>
            </a:custGeom>
            <a:ln w="25908">
              <a:solidFill>
                <a:srgbClr val="FFFFFF"/>
              </a:solidFill>
            </a:ln>
          </p:spPr>
          <p:txBody>
            <a:bodyPr wrap="square" lIns="0" tIns="0" rIns="0" bIns="0" rtlCol="0"/>
            <a:lstStyle/>
            <a:p>
              <a:endParaRPr/>
            </a:p>
          </p:txBody>
        </p:sp>
      </p:grpSp>
      <p:grpSp>
        <p:nvGrpSpPr>
          <p:cNvPr id="10" name="object 10"/>
          <p:cNvGrpSpPr/>
          <p:nvPr/>
        </p:nvGrpSpPr>
        <p:grpSpPr>
          <a:xfrm>
            <a:off x="1121485" y="2954556"/>
            <a:ext cx="3987673" cy="905079"/>
            <a:chOff x="1206944" y="2953448"/>
            <a:chExt cx="4624070" cy="1224280"/>
          </a:xfrm>
        </p:grpSpPr>
        <p:sp>
          <p:nvSpPr>
            <p:cNvPr id="11" name="object 11"/>
            <p:cNvSpPr/>
            <p:nvPr/>
          </p:nvSpPr>
          <p:spPr>
            <a:xfrm>
              <a:off x="1219962" y="3408425"/>
              <a:ext cx="4598035" cy="756285"/>
            </a:xfrm>
            <a:custGeom>
              <a:avLst/>
              <a:gdLst/>
              <a:ahLst/>
              <a:cxnLst/>
              <a:rect l="l" t="t" r="r" b="b"/>
              <a:pathLst>
                <a:path w="4598035" h="756285">
                  <a:moveTo>
                    <a:pt x="4597908" y="0"/>
                  </a:moveTo>
                  <a:lnTo>
                    <a:pt x="0" y="0"/>
                  </a:lnTo>
                  <a:lnTo>
                    <a:pt x="0" y="755904"/>
                  </a:lnTo>
                  <a:lnTo>
                    <a:pt x="4597908" y="755904"/>
                  </a:lnTo>
                  <a:lnTo>
                    <a:pt x="4597908" y="0"/>
                  </a:lnTo>
                  <a:close/>
                </a:path>
              </a:pathLst>
            </a:custGeom>
            <a:solidFill>
              <a:srgbClr val="FFFFFF">
                <a:alpha val="90194"/>
              </a:srgbClr>
            </a:solidFill>
          </p:spPr>
          <p:txBody>
            <a:bodyPr wrap="square" lIns="0" tIns="0" rIns="0" bIns="0" rtlCol="0"/>
            <a:lstStyle/>
            <a:p>
              <a:endParaRPr/>
            </a:p>
          </p:txBody>
        </p:sp>
        <p:sp>
          <p:nvSpPr>
            <p:cNvPr id="12" name="object 12"/>
            <p:cNvSpPr/>
            <p:nvPr/>
          </p:nvSpPr>
          <p:spPr>
            <a:xfrm>
              <a:off x="1219962" y="3408425"/>
              <a:ext cx="4598035" cy="756285"/>
            </a:xfrm>
            <a:custGeom>
              <a:avLst/>
              <a:gdLst/>
              <a:ahLst/>
              <a:cxnLst/>
              <a:rect l="l" t="t" r="r" b="b"/>
              <a:pathLst>
                <a:path w="4598035" h="756285">
                  <a:moveTo>
                    <a:pt x="0" y="755904"/>
                  </a:moveTo>
                  <a:lnTo>
                    <a:pt x="4597908" y="755904"/>
                  </a:lnTo>
                  <a:lnTo>
                    <a:pt x="4597908" y="0"/>
                  </a:lnTo>
                  <a:lnTo>
                    <a:pt x="0" y="0"/>
                  </a:lnTo>
                  <a:lnTo>
                    <a:pt x="0" y="755904"/>
                  </a:lnTo>
                  <a:close/>
                </a:path>
              </a:pathLst>
            </a:custGeom>
            <a:ln w="25908">
              <a:solidFill>
                <a:srgbClr val="BC9B52"/>
              </a:solidFill>
            </a:ln>
          </p:spPr>
          <p:txBody>
            <a:bodyPr wrap="square" lIns="0" tIns="0" rIns="0" bIns="0" rtlCol="0"/>
            <a:lstStyle/>
            <a:p>
              <a:endParaRPr/>
            </a:p>
          </p:txBody>
        </p:sp>
        <p:sp>
          <p:nvSpPr>
            <p:cNvPr id="13" name="object 13"/>
            <p:cNvSpPr/>
            <p:nvPr/>
          </p:nvSpPr>
          <p:spPr>
            <a:xfrm>
              <a:off x="1450086" y="2966465"/>
              <a:ext cx="3218815" cy="885825"/>
            </a:xfrm>
            <a:custGeom>
              <a:avLst/>
              <a:gdLst/>
              <a:ahLst/>
              <a:cxnLst/>
              <a:rect l="l" t="t" r="r" b="b"/>
              <a:pathLst>
                <a:path w="3218815" h="885825">
                  <a:moveTo>
                    <a:pt x="3071114" y="0"/>
                  </a:moveTo>
                  <a:lnTo>
                    <a:pt x="147573" y="0"/>
                  </a:lnTo>
                  <a:lnTo>
                    <a:pt x="100917" y="7520"/>
                  </a:lnTo>
                  <a:lnTo>
                    <a:pt x="60405" y="28464"/>
                  </a:lnTo>
                  <a:lnTo>
                    <a:pt x="28464" y="60405"/>
                  </a:lnTo>
                  <a:lnTo>
                    <a:pt x="7520" y="100917"/>
                  </a:lnTo>
                  <a:lnTo>
                    <a:pt x="0" y="147574"/>
                  </a:lnTo>
                  <a:lnTo>
                    <a:pt x="0" y="737870"/>
                  </a:lnTo>
                  <a:lnTo>
                    <a:pt x="7520" y="784526"/>
                  </a:lnTo>
                  <a:lnTo>
                    <a:pt x="28464" y="825038"/>
                  </a:lnTo>
                  <a:lnTo>
                    <a:pt x="60405" y="856979"/>
                  </a:lnTo>
                  <a:lnTo>
                    <a:pt x="100917" y="877923"/>
                  </a:lnTo>
                  <a:lnTo>
                    <a:pt x="147573" y="885444"/>
                  </a:lnTo>
                  <a:lnTo>
                    <a:pt x="3071114" y="885444"/>
                  </a:lnTo>
                  <a:lnTo>
                    <a:pt x="3117770" y="877923"/>
                  </a:lnTo>
                  <a:lnTo>
                    <a:pt x="3158282" y="856979"/>
                  </a:lnTo>
                  <a:lnTo>
                    <a:pt x="3190223" y="825038"/>
                  </a:lnTo>
                  <a:lnTo>
                    <a:pt x="3211167" y="784526"/>
                  </a:lnTo>
                  <a:lnTo>
                    <a:pt x="3218688" y="737870"/>
                  </a:lnTo>
                  <a:lnTo>
                    <a:pt x="3218688" y="147574"/>
                  </a:lnTo>
                  <a:lnTo>
                    <a:pt x="3211167" y="100917"/>
                  </a:lnTo>
                  <a:lnTo>
                    <a:pt x="3190223" y="60405"/>
                  </a:lnTo>
                  <a:lnTo>
                    <a:pt x="3158282" y="28464"/>
                  </a:lnTo>
                  <a:lnTo>
                    <a:pt x="3117770" y="7520"/>
                  </a:lnTo>
                  <a:lnTo>
                    <a:pt x="3071114" y="0"/>
                  </a:lnTo>
                  <a:close/>
                </a:path>
              </a:pathLst>
            </a:custGeom>
            <a:solidFill>
              <a:srgbClr val="BC9B52"/>
            </a:solidFill>
          </p:spPr>
          <p:txBody>
            <a:bodyPr wrap="square" lIns="0" tIns="0" rIns="0" bIns="0" rtlCol="0"/>
            <a:lstStyle/>
            <a:p>
              <a:endParaRPr/>
            </a:p>
          </p:txBody>
        </p:sp>
        <p:sp>
          <p:nvSpPr>
            <p:cNvPr id="14" name="object 14"/>
            <p:cNvSpPr/>
            <p:nvPr/>
          </p:nvSpPr>
          <p:spPr>
            <a:xfrm>
              <a:off x="1450086" y="2966465"/>
              <a:ext cx="3218815" cy="885825"/>
            </a:xfrm>
            <a:custGeom>
              <a:avLst/>
              <a:gdLst/>
              <a:ahLst/>
              <a:cxnLst/>
              <a:rect l="l" t="t" r="r" b="b"/>
              <a:pathLst>
                <a:path w="3218815" h="885825">
                  <a:moveTo>
                    <a:pt x="0" y="147574"/>
                  </a:moveTo>
                  <a:lnTo>
                    <a:pt x="7520" y="100917"/>
                  </a:lnTo>
                  <a:lnTo>
                    <a:pt x="28464" y="60405"/>
                  </a:lnTo>
                  <a:lnTo>
                    <a:pt x="60405" y="28464"/>
                  </a:lnTo>
                  <a:lnTo>
                    <a:pt x="100917" y="7520"/>
                  </a:lnTo>
                  <a:lnTo>
                    <a:pt x="147573" y="0"/>
                  </a:lnTo>
                  <a:lnTo>
                    <a:pt x="3071114" y="0"/>
                  </a:lnTo>
                  <a:lnTo>
                    <a:pt x="3117770" y="7520"/>
                  </a:lnTo>
                  <a:lnTo>
                    <a:pt x="3158282" y="28464"/>
                  </a:lnTo>
                  <a:lnTo>
                    <a:pt x="3190223" y="60405"/>
                  </a:lnTo>
                  <a:lnTo>
                    <a:pt x="3211167" y="100917"/>
                  </a:lnTo>
                  <a:lnTo>
                    <a:pt x="3218688" y="147574"/>
                  </a:lnTo>
                  <a:lnTo>
                    <a:pt x="3218688" y="737870"/>
                  </a:lnTo>
                  <a:lnTo>
                    <a:pt x="3211167" y="784526"/>
                  </a:lnTo>
                  <a:lnTo>
                    <a:pt x="3190223" y="825038"/>
                  </a:lnTo>
                  <a:lnTo>
                    <a:pt x="3158282" y="856979"/>
                  </a:lnTo>
                  <a:lnTo>
                    <a:pt x="3117770" y="877923"/>
                  </a:lnTo>
                  <a:lnTo>
                    <a:pt x="3071114" y="885444"/>
                  </a:lnTo>
                  <a:lnTo>
                    <a:pt x="147573" y="885444"/>
                  </a:lnTo>
                  <a:lnTo>
                    <a:pt x="100917" y="877923"/>
                  </a:lnTo>
                  <a:lnTo>
                    <a:pt x="60405" y="856979"/>
                  </a:lnTo>
                  <a:lnTo>
                    <a:pt x="28464" y="825038"/>
                  </a:lnTo>
                  <a:lnTo>
                    <a:pt x="7520" y="784526"/>
                  </a:lnTo>
                  <a:lnTo>
                    <a:pt x="0" y="737870"/>
                  </a:lnTo>
                  <a:lnTo>
                    <a:pt x="0" y="147574"/>
                  </a:lnTo>
                  <a:close/>
                </a:path>
              </a:pathLst>
            </a:custGeom>
            <a:ln w="25908">
              <a:solidFill>
                <a:srgbClr val="FFFFFF"/>
              </a:solidFill>
            </a:ln>
          </p:spPr>
          <p:txBody>
            <a:bodyPr wrap="square" lIns="0" tIns="0" rIns="0" bIns="0" rtlCol="0"/>
            <a:lstStyle/>
            <a:p>
              <a:endParaRPr/>
            </a:p>
          </p:txBody>
        </p:sp>
      </p:grpSp>
      <p:sp>
        <p:nvSpPr>
          <p:cNvPr id="15" name="object 15"/>
          <p:cNvSpPr txBox="1"/>
          <p:nvPr/>
        </p:nvSpPr>
        <p:spPr>
          <a:xfrm>
            <a:off x="1488631" y="3073532"/>
            <a:ext cx="2092960" cy="483234"/>
          </a:xfrm>
          <a:prstGeom prst="rect">
            <a:avLst/>
          </a:prstGeom>
        </p:spPr>
        <p:txBody>
          <a:bodyPr vert="horz" wrap="square" lIns="0" tIns="12700" rIns="0" bIns="0" rtlCol="0">
            <a:spAutoFit/>
          </a:bodyPr>
          <a:lstStyle/>
          <a:p>
            <a:pPr marL="12700">
              <a:lnSpc>
                <a:spcPct val="100000"/>
              </a:lnSpc>
              <a:spcBef>
                <a:spcPts val="100"/>
              </a:spcBef>
            </a:pPr>
            <a:r>
              <a:rPr lang="en-IN" sz="3000" dirty="0" smtClean="0">
                <a:solidFill>
                  <a:srgbClr val="FFFFFF"/>
                </a:solidFill>
                <a:latin typeface="Calibri"/>
                <a:cs typeface="Calibri"/>
              </a:rPr>
              <a:t>SVM</a:t>
            </a:r>
            <a:endParaRPr sz="3000" dirty="0">
              <a:latin typeface="Calibri"/>
              <a:cs typeface="Calibri"/>
            </a:endParaRPr>
          </a:p>
        </p:txBody>
      </p:sp>
      <p:grpSp>
        <p:nvGrpSpPr>
          <p:cNvPr id="16" name="object 16"/>
          <p:cNvGrpSpPr/>
          <p:nvPr/>
        </p:nvGrpSpPr>
        <p:grpSpPr>
          <a:xfrm>
            <a:off x="1141212" y="1847672"/>
            <a:ext cx="3987673" cy="906018"/>
            <a:chOff x="1207008" y="4312920"/>
            <a:chExt cx="4624070" cy="1225550"/>
          </a:xfrm>
        </p:grpSpPr>
        <p:sp>
          <p:nvSpPr>
            <p:cNvPr id="17" name="object 17"/>
            <p:cNvSpPr/>
            <p:nvPr/>
          </p:nvSpPr>
          <p:spPr>
            <a:xfrm>
              <a:off x="1219962" y="4769358"/>
              <a:ext cx="4598035" cy="756285"/>
            </a:xfrm>
            <a:custGeom>
              <a:avLst/>
              <a:gdLst/>
              <a:ahLst/>
              <a:cxnLst/>
              <a:rect l="l" t="t" r="r" b="b"/>
              <a:pathLst>
                <a:path w="4598035" h="756285">
                  <a:moveTo>
                    <a:pt x="4597908" y="0"/>
                  </a:moveTo>
                  <a:lnTo>
                    <a:pt x="0" y="0"/>
                  </a:lnTo>
                  <a:lnTo>
                    <a:pt x="0" y="755904"/>
                  </a:lnTo>
                  <a:lnTo>
                    <a:pt x="4597908" y="755904"/>
                  </a:lnTo>
                  <a:lnTo>
                    <a:pt x="4597908" y="0"/>
                  </a:lnTo>
                  <a:close/>
                </a:path>
              </a:pathLst>
            </a:custGeom>
            <a:solidFill>
              <a:srgbClr val="FFFFFF">
                <a:alpha val="90194"/>
              </a:srgbClr>
            </a:solidFill>
          </p:spPr>
          <p:txBody>
            <a:bodyPr wrap="square" lIns="0" tIns="0" rIns="0" bIns="0" rtlCol="0"/>
            <a:lstStyle/>
            <a:p>
              <a:endParaRPr/>
            </a:p>
          </p:txBody>
        </p:sp>
        <p:sp>
          <p:nvSpPr>
            <p:cNvPr id="18" name="object 18"/>
            <p:cNvSpPr/>
            <p:nvPr/>
          </p:nvSpPr>
          <p:spPr>
            <a:xfrm>
              <a:off x="1219962" y="4769358"/>
              <a:ext cx="4598035" cy="756285"/>
            </a:xfrm>
            <a:custGeom>
              <a:avLst/>
              <a:gdLst/>
              <a:ahLst/>
              <a:cxnLst/>
              <a:rect l="l" t="t" r="r" b="b"/>
              <a:pathLst>
                <a:path w="4598035" h="756285">
                  <a:moveTo>
                    <a:pt x="0" y="755904"/>
                  </a:moveTo>
                  <a:lnTo>
                    <a:pt x="4597908" y="755904"/>
                  </a:lnTo>
                  <a:lnTo>
                    <a:pt x="4597908" y="0"/>
                  </a:lnTo>
                  <a:lnTo>
                    <a:pt x="0" y="0"/>
                  </a:lnTo>
                  <a:lnTo>
                    <a:pt x="0" y="755904"/>
                  </a:lnTo>
                  <a:close/>
                </a:path>
              </a:pathLst>
            </a:custGeom>
            <a:ln w="25908">
              <a:solidFill>
                <a:srgbClr val="9BBA58"/>
              </a:solidFill>
            </a:ln>
          </p:spPr>
          <p:txBody>
            <a:bodyPr wrap="square" lIns="0" tIns="0" rIns="0" bIns="0" rtlCol="0"/>
            <a:lstStyle/>
            <a:p>
              <a:endParaRPr/>
            </a:p>
          </p:txBody>
        </p:sp>
        <p:sp>
          <p:nvSpPr>
            <p:cNvPr id="19" name="object 19"/>
            <p:cNvSpPr/>
            <p:nvPr/>
          </p:nvSpPr>
          <p:spPr>
            <a:xfrm>
              <a:off x="1450086" y="4325874"/>
              <a:ext cx="3218815" cy="887094"/>
            </a:xfrm>
            <a:custGeom>
              <a:avLst/>
              <a:gdLst/>
              <a:ahLst/>
              <a:cxnLst/>
              <a:rect l="l" t="t" r="r" b="b"/>
              <a:pathLst>
                <a:path w="3218815" h="887095">
                  <a:moveTo>
                    <a:pt x="3070860" y="0"/>
                  </a:moveTo>
                  <a:lnTo>
                    <a:pt x="147827" y="0"/>
                  </a:lnTo>
                  <a:lnTo>
                    <a:pt x="101096" y="7534"/>
                  </a:lnTo>
                  <a:lnTo>
                    <a:pt x="60514" y="28517"/>
                  </a:lnTo>
                  <a:lnTo>
                    <a:pt x="28517" y="60514"/>
                  </a:lnTo>
                  <a:lnTo>
                    <a:pt x="7534" y="101096"/>
                  </a:lnTo>
                  <a:lnTo>
                    <a:pt x="0" y="147827"/>
                  </a:lnTo>
                  <a:lnTo>
                    <a:pt x="0" y="739139"/>
                  </a:lnTo>
                  <a:lnTo>
                    <a:pt x="7534" y="785871"/>
                  </a:lnTo>
                  <a:lnTo>
                    <a:pt x="28517" y="826453"/>
                  </a:lnTo>
                  <a:lnTo>
                    <a:pt x="60514" y="858450"/>
                  </a:lnTo>
                  <a:lnTo>
                    <a:pt x="101096" y="879433"/>
                  </a:lnTo>
                  <a:lnTo>
                    <a:pt x="147827" y="886968"/>
                  </a:lnTo>
                  <a:lnTo>
                    <a:pt x="3070860" y="886968"/>
                  </a:lnTo>
                  <a:lnTo>
                    <a:pt x="3117591" y="879433"/>
                  </a:lnTo>
                  <a:lnTo>
                    <a:pt x="3158173" y="858450"/>
                  </a:lnTo>
                  <a:lnTo>
                    <a:pt x="3190170" y="826453"/>
                  </a:lnTo>
                  <a:lnTo>
                    <a:pt x="3211153" y="785871"/>
                  </a:lnTo>
                  <a:lnTo>
                    <a:pt x="3218688" y="739139"/>
                  </a:lnTo>
                  <a:lnTo>
                    <a:pt x="3218688" y="147827"/>
                  </a:lnTo>
                  <a:lnTo>
                    <a:pt x="3211153" y="101096"/>
                  </a:lnTo>
                  <a:lnTo>
                    <a:pt x="3190170" y="60514"/>
                  </a:lnTo>
                  <a:lnTo>
                    <a:pt x="3158173" y="28517"/>
                  </a:lnTo>
                  <a:lnTo>
                    <a:pt x="3117591" y="7534"/>
                  </a:lnTo>
                  <a:lnTo>
                    <a:pt x="3070860" y="0"/>
                  </a:lnTo>
                  <a:close/>
                </a:path>
              </a:pathLst>
            </a:custGeom>
            <a:solidFill>
              <a:srgbClr val="9BBA58"/>
            </a:solidFill>
          </p:spPr>
          <p:txBody>
            <a:bodyPr wrap="square" lIns="0" tIns="0" rIns="0" bIns="0" rtlCol="0"/>
            <a:lstStyle/>
            <a:p>
              <a:endParaRPr dirty="0"/>
            </a:p>
          </p:txBody>
        </p:sp>
        <p:sp>
          <p:nvSpPr>
            <p:cNvPr id="20" name="object 20"/>
            <p:cNvSpPr/>
            <p:nvPr/>
          </p:nvSpPr>
          <p:spPr>
            <a:xfrm>
              <a:off x="1450086" y="4325874"/>
              <a:ext cx="3218815" cy="887094"/>
            </a:xfrm>
            <a:custGeom>
              <a:avLst/>
              <a:gdLst/>
              <a:ahLst/>
              <a:cxnLst/>
              <a:rect l="l" t="t" r="r" b="b"/>
              <a:pathLst>
                <a:path w="3218815" h="887095">
                  <a:moveTo>
                    <a:pt x="0" y="147827"/>
                  </a:moveTo>
                  <a:lnTo>
                    <a:pt x="7534" y="101096"/>
                  </a:lnTo>
                  <a:lnTo>
                    <a:pt x="28517" y="60514"/>
                  </a:lnTo>
                  <a:lnTo>
                    <a:pt x="60514" y="28517"/>
                  </a:lnTo>
                  <a:lnTo>
                    <a:pt x="101096" y="7534"/>
                  </a:lnTo>
                  <a:lnTo>
                    <a:pt x="147827" y="0"/>
                  </a:lnTo>
                  <a:lnTo>
                    <a:pt x="3070860" y="0"/>
                  </a:lnTo>
                  <a:lnTo>
                    <a:pt x="3117591" y="7534"/>
                  </a:lnTo>
                  <a:lnTo>
                    <a:pt x="3158173" y="28517"/>
                  </a:lnTo>
                  <a:lnTo>
                    <a:pt x="3190170" y="60514"/>
                  </a:lnTo>
                  <a:lnTo>
                    <a:pt x="3211153" y="101096"/>
                  </a:lnTo>
                  <a:lnTo>
                    <a:pt x="3218688" y="147827"/>
                  </a:lnTo>
                  <a:lnTo>
                    <a:pt x="3218688" y="739139"/>
                  </a:lnTo>
                  <a:lnTo>
                    <a:pt x="3211153" y="785871"/>
                  </a:lnTo>
                  <a:lnTo>
                    <a:pt x="3190170" y="826453"/>
                  </a:lnTo>
                  <a:lnTo>
                    <a:pt x="3158173" y="858450"/>
                  </a:lnTo>
                  <a:lnTo>
                    <a:pt x="3117591" y="879433"/>
                  </a:lnTo>
                  <a:lnTo>
                    <a:pt x="3070860" y="886968"/>
                  </a:lnTo>
                  <a:lnTo>
                    <a:pt x="147827" y="886968"/>
                  </a:lnTo>
                  <a:lnTo>
                    <a:pt x="101096" y="879433"/>
                  </a:lnTo>
                  <a:lnTo>
                    <a:pt x="60514" y="858450"/>
                  </a:lnTo>
                  <a:lnTo>
                    <a:pt x="28517" y="826453"/>
                  </a:lnTo>
                  <a:lnTo>
                    <a:pt x="7534" y="785871"/>
                  </a:lnTo>
                  <a:lnTo>
                    <a:pt x="0" y="739139"/>
                  </a:lnTo>
                  <a:lnTo>
                    <a:pt x="0" y="147827"/>
                  </a:lnTo>
                  <a:close/>
                </a:path>
              </a:pathLst>
            </a:custGeom>
            <a:ln w="25908">
              <a:solidFill>
                <a:srgbClr val="FFFFFF"/>
              </a:solidFill>
            </a:ln>
          </p:spPr>
          <p:txBody>
            <a:bodyPr wrap="square" lIns="0" tIns="0" rIns="0" bIns="0" rtlCol="0"/>
            <a:lstStyle/>
            <a:p>
              <a:endParaRPr/>
            </a:p>
          </p:txBody>
        </p:sp>
      </p:grpSp>
      <p:sp>
        <p:nvSpPr>
          <p:cNvPr id="21" name="object 21"/>
          <p:cNvSpPr txBox="1"/>
          <p:nvPr/>
        </p:nvSpPr>
        <p:spPr>
          <a:xfrm>
            <a:off x="1447800" y="4445198"/>
            <a:ext cx="2368550" cy="482600"/>
          </a:xfrm>
          <a:prstGeom prst="rect">
            <a:avLst/>
          </a:prstGeom>
        </p:spPr>
        <p:txBody>
          <a:bodyPr vert="horz" wrap="square" lIns="0" tIns="12700" rIns="0" bIns="0" rtlCol="0">
            <a:spAutoFit/>
          </a:bodyPr>
          <a:lstStyle/>
          <a:p>
            <a:pPr marL="12700">
              <a:lnSpc>
                <a:spcPct val="100000"/>
              </a:lnSpc>
              <a:spcBef>
                <a:spcPts val="100"/>
              </a:spcBef>
            </a:pPr>
            <a:r>
              <a:rPr lang="en-IN" sz="3000" dirty="0" smtClean="0">
                <a:solidFill>
                  <a:srgbClr val="FFFFFF"/>
                </a:solidFill>
                <a:latin typeface="Calibri"/>
                <a:cs typeface="Calibri"/>
              </a:rPr>
              <a:t>KNN</a:t>
            </a:r>
            <a:endParaRPr sz="3000" dirty="0">
              <a:latin typeface="Calibri"/>
              <a:cs typeface="Calibri"/>
            </a:endParaRPr>
          </a:p>
        </p:txBody>
      </p:sp>
      <p:grpSp>
        <p:nvGrpSpPr>
          <p:cNvPr id="23" name="object 16"/>
          <p:cNvGrpSpPr/>
          <p:nvPr/>
        </p:nvGrpSpPr>
        <p:grpSpPr>
          <a:xfrm>
            <a:off x="1078026" y="5572330"/>
            <a:ext cx="3987673" cy="906018"/>
            <a:chOff x="1207008" y="4312920"/>
            <a:chExt cx="4624070" cy="1225550"/>
          </a:xfrm>
        </p:grpSpPr>
        <p:sp>
          <p:nvSpPr>
            <p:cNvPr id="24" name="object 17"/>
            <p:cNvSpPr/>
            <p:nvPr/>
          </p:nvSpPr>
          <p:spPr>
            <a:xfrm>
              <a:off x="1219962" y="4769358"/>
              <a:ext cx="4598035" cy="756285"/>
            </a:xfrm>
            <a:custGeom>
              <a:avLst/>
              <a:gdLst/>
              <a:ahLst/>
              <a:cxnLst/>
              <a:rect l="l" t="t" r="r" b="b"/>
              <a:pathLst>
                <a:path w="4598035" h="756285">
                  <a:moveTo>
                    <a:pt x="4597908" y="0"/>
                  </a:moveTo>
                  <a:lnTo>
                    <a:pt x="0" y="0"/>
                  </a:lnTo>
                  <a:lnTo>
                    <a:pt x="0" y="755904"/>
                  </a:lnTo>
                  <a:lnTo>
                    <a:pt x="4597908" y="755904"/>
                  </a:lnTo>
                  <a:lnTo>
                    <a:pt x="4597908" y="0"/>
                  </a:lnTo>
                  <a:close/>
                </a:path>
              </a:pathLst>
            </a:custGeom>
            <a:solidFill>
              <a:srgbClr val="FFFFFF">
                <a:alpha val="90194"/>
              </a:srgbClr>
            </a:solidFill>
          </p:spPr>
          <p:txBody>
            <a:bodyPr wrap="square" lIns="0" tIns="0" rIns="0" bIns="0" rtlCol="0"/>
            <a:lstStyle/>
            <a:p>
              <a:endParaRPr/>
            </a:p>
          </p:txBody>
        </p:sp>
        <p:sp>
          <p:nvSpPr>
            <p:cNvPr id="25" name="object 18"/>
            <p:cNvSpPr/>
            <p:nvPr/>
          </p:nvSpPr>
          <p:spPr>
            <a:xfrm>
              <a:off x="1219962" y="4769358"/>
              <a:ext cx="4598035" cy="756285"/>
            </a:xfrm>
            <a:custGeom>
              <a:avLst/>
              <a:gdLst/>
              <a:ahLst/>
              <a:cxnLst/>
              <a:rect l="l" t="t" r="r" b="b"/>
              <a:pathLst>
                <a:path w="4598035" h="756285">
                  <a:moveTo>
                    <a:pt x="0" y="755904"/>
                  </a:moveTo>
                  <a:lnTo>
                    <a:pt x="4597908" y="755904"/>
                  </a:lnTo>
                  <a:lnTo>
                    <a:pt x="4597908" y="0"/>
                  </a:lnTo>
                  <a:lnTo>
                    <a:pt x="0" y="0"/>
                  </a:lnTo>
                  <a:lnTo>
                    <a:pt x="0" y="755904"/>
                  </a:lnTo>
                  <a:close/>
                </a:path>
              </a:pathLst>
            </a:custGeom>
            <a:ln w="25908">
              <a:solidFill>
                <a:srgbClr val="9BBA58"/>
              </a:solidFill>
            </a:ln>
          </p:spPr>
          <p:txBody>
            <a:bodyPr wrap="square" lIns="0" tIns="0" rIns="0" bIns="0" rtlCol="0"/>
            <a:lstStyle/>
            <a:p>
              <a:endParaRPr/>
            </a:p>
          </p:txBody>
        </p:sp>
        <p:sp>
          <p:nvSpPr>
            <p:cNvPr id="26" name="object 19"/>
            <p:cNvSpPr/>
            <p:nvPr/>
          </p:nvSpPr>
          <p:spPr>
            <a:xfrm>
              <a:off x="1450086" y="4325874"/>
              <a:ext cx="3218815" cy="887094"/>
            </a:xfrm>
            <a:custGeom>
              <a:avLst/>
              <a:gdLst/>
              <a:ahLst/>
              <a:cxnLst/>
              <a:rect l="l" t="t" r="r" b="b"/>
              <a:pathLst>
                <a:path w="3218815" h="887095">
                  <a:moveTo>
                    <a:pt x="3070860" y="0"/>
                  </a:moveTo>
                  <a:lnTo>
                    <a:pt x="147827" y="0"/>
                  </a:lnTo>
                  <a:lnTo>
                    <a:pt x="101096" y="7534"/>
                  </a:lnTo>
                  <a:lnTo>
                    <a:pt x="60514" y="28517"/>
                  </a:lnTo>
                  <a:lnTo>
                    <a:pt x="28517" y="60514"/>
                  </a:lnTo>
                  <a:lnTo>
                    <a:pt x="7534" y="101096"/>
                  </a:lnTo>
                  <a:lnTo>
                    <a:pt x="0" y="147827"/>
                  </a:lnTo>
                  <a:lnTo>
                    <a:pt x="0" y="739139"/>
                  </a:lnTo>
                  <a:lnTo>
                    <a:pt x="7534" y="785871"/>
                  </a:lnTo>
                  <a:lnTo>
                    <a:pt x="28517" y="826453"/>
                  </a:lnTo>
                  <a:lnTo>
                    <a:pt x="60514" y="858450"/>
                  </a:lnTo>
                  <a:lnTo>
                    <a:pt x="101096" y="879433"/>
                  </a:lnTo>
                  <a:lnTo>
                    <a:pt x="147827" y="886968"/>
                  </a:lnTo>
                  <a:lnTo>
                    <a:pt x="3070860" y="886968"/>
                  </a:lnTo>
                  <a:lnTo>
                    <a:pt x="3117591" y="879433"/>
                  </a:lnTo>
                  <a:lnTo>
                    <a:pt x="3158173" y="858450"/>
                  </a:lnTo>
                  <a:lnTo>
                    <a:pt x="3190170" y="826453"/>
                  </a:lnTo>
                  <a:lnTo>
                    <a:pt x="3211153" y="785871"/>
                  </a:lnTo>
                  <a:lnTo>
                    <a:pt x="3218688" y="739139"/>
                  </a:lnTo>
                  <a:lnTo>
                    <a:pt x="3218688" y="147827"/>
                  </a:lnTo>
                  <a:lnTo>
                    <a:pt x="3211153" y="101096"/>
                  </a:lnTo>
                  <a:lnTo>
                    <a:pt x="3190170" y="60514"/>
                  </a:lnTo>
                  <a:lnTo>
                    <a:pt x="3158173" y="28517"/>
                  </a:lnTo>
                  <a:lnTo>
                    <a:pt x="3117591" y="7534"/>
                  </a:lnTo>
                  <a:lnTo>
                    <a:pt x="3070860" y="0"/>
                  </a:lnTo>
                  <a:close/>
                </a:path>
              </a:pathLst>
            </a:custGeom>
            <a:solidFill>
              <a:srgbClr val="9BBA58"/>
            </a:solidFill>
          </p:spPr>
          <p:txBody>
            <a:bodyPr wrap="square" lIns="0" tIns="0" rIns="0" bIns="0" rtlCol="0"/>
            <a:lstStyle/>
            <a:p>
              <a:endParaRPr/>
            </a:p>
          </p:txBody>
        </p:sp>
        <p:sp>
          <p:nvSpPr>
            <p:cNvPr id="27" name="object 20"/>
            <p:cNvSpPr/>
            <p:nvPr/>
          </p:nvSpPr>
          <p:spPr>
            <a:xfrm>
              <a:off x="1450086" y="4325874"/>
              <a:ext cx="3218815" cy="887094"/>
            </a:xfrm>
            <a:custGeom>
              <a:avLst/>
              <a:gdLst/>
              <a:ahLst/>
              <a:cxnLst/>
              <a:rect l="l" t="t" r="r" b="b"/>
              <a:pathLst>
                <a:path w="3218815" h="887095">
                  <a:moveTo>
                    <a:pt x="0" y="147827"/>
                  </a:moveTo>
                  <a:lnTo>
                    <a:pt x="7534" y="101096"/>
                  </a:lnTo>
                  <a:lnTo>
                    <a:pt x="28517" y="60514"/>
                  </a:lnTo>
                  <a:lnTo>
                    <a:pt x="60514" y="28517"/>
                  </a:lnTo>
                  <a:lnTo>
                    <a:pt x="101096" y="7534"/>
                  </a:lnTo>
                  <a:lnTo>
                    <a:pt x="147827" y="0"/>
                  </a:lnTo>
                  <a:lnTo>
                    <a:pt x="3070860" y="0"/>
                  </a:lnTo>
                  <a:lnTo>
                    <a:pt x="3117591" y="7534"/>
                  </a:lnTo>
                  <a:lnTo>
                    <a:pt x="3158173" y="28517"/>
                  </a:lnTo>
                  <a:lnTo>
                    <a:pt x="3190170" y="60514"/>
                  </a:lnTo>
                  <a:lnTo>
                    <a:pt x="3211153" y="101096"/>
                  </a:lnTo>
                  <a:lnTo>
                    <a:pt x="3218688" y="147827"/>
                  </a:lnTo>
                  <a:lnTo>
                    <a:pt x="3218688" y="739139"/>
                  </a:lnTo>
                  <a:lnTo>
                    <a:pt x="3211153" y="785871"/>
                  </a:lnTo>
                  <a:lnTo>
                    <a:pt x="3190170" y="826453"/>
                  </a:lnTo>
                  <a:lnTo>
                    <a:pt x="3158173" y="858450"/>
                  </a:lnTo>
                  <a:lnTo>
                    <a:pt x="3117591" y="879433"/>
                  </a:lnTo>
                  <a:lnTo>
                    <a:pt x="3070860" y="886968"/>
                  </a:lnTo>
                  <a:lnTo>
                    <a:pt x="147827" y="886968"/>
                  </a:lnTo>
                  <a:lnTo>
                    <a:pt x="101096" y="879433"/>
                  </a:lnTo>
                  <a:lnTo>
                    <a:pt x="60514" y="858450"/>
                  </a:lnTo>
                  <a:lnTo>
                    <a:pt x="28517" y="826453"/>
                  </a:lnTo>
                  <a:lnTo>
                    <a:pt x="7534" y="785871"/>
                  </a:lnTo>
                  <a:lnTo>
                    <a:pt x="0" y="739139"/>
                  </a:lnTo>
                  <a:lnTo>
                    <a:pt x="0" y="147827"/>
                  </a:lnTo>
                  <a:close/>
                </a:path>
              </a:pathLst>
            </a:custGeom>
            <a:ln w="25908">
              <a:solidFill>
                <a:srgbClr val="FFFFFF"/>
              </a:solidFill>
            </a:ln>
          </p:spPr>
          <p:txBody>
            <a:bodyPr wrap="square" lIns="0" tIns="0" rIns="0" bIns="0" rtlCol="0"/>
            <a:lstStyle/>
            <a:p>
              <a:endParaRPr/>
            </a:p>
          </p:txBody>
        </p:sp>
      </p:grpSp>
      <p:sp>
        <p:nvSpPr>
          <p:cNvPr id="28" name="object 15"/>
          <p:cNvSpPr txBox="1"/>
          <p:nvPr/>
        </p:nvSpPr>
        <p:spPr>
          <a:xfrm>
            <a:off x="1447800" y="1972702"/>
            <a:ext cx="2964650" cy="382156"/>
          </a:xfrm>
          <a:prstGeom prst="rect">
            <a:avLst/>
          </a:prstGeom>
        </p:spPr>
        <p:txBody>
          <a:bodyPr vert="horz" wrap="square" lIns="0" tIns="12700" rIns="0" bIns="0" rtlCol="0">
            <a:spAutoFit/>
          </a:bodyPr>
          <a:lstStyle/>
          <a:p>
            <a:pPr marL="12700">
              <a:lnSpc>
                <a:spcPct val="100000"/>
              </a:lnSpc>
              <a:spcBef>
                <a:spcPts val="100"/>
              </a:spcBef>
            </a:pPr>
            <a:r>
              <a:rPr lang="en-IN" sz="2400" dirty="0" smtClean="0">
                <a:solidFill>
                  <a:srgbClr val="FFFFFF"/>
                </a:solidFill>
                <a:latin typeface="Calibri"/>
                <a:cs typeface="Calibri"/>
              </a:rPr>
              <a:t>Logistic Regression</a:t>
            </a:r>
            <a:endParaRPr sz="2400" dirty="0">
              <a:latin typeface="Calibri"/>
              <a:cs typeface="Calibri"/>
            </a:endParaRPr>
          </a:p>
        </p:txBody>
      </p:sp>
      <p:sp>
        <p:nvSpPr>
          <p:cNvPr id="29" name="object 21"/>
          <p:cNvSpPr txBox="1"/>
          <p:nvPr/>
        </p:nvSpPr>
        <p:spPr>
          <a:xfrm>
            <a:off x="1350836" y="5678799"/>
            <a:ext cx="2368550" cy="443711"/>
          </a:xfrm>
          <a:prstGeom prst="rect">
            <a:avLst/>
          </a:prstGeom>
        </p:spPr>
        <p:txBody>
          <a:bodyPr vert="horz" wrap="square" lIns="0" tIns="12700" rIns="0" bIns="0" rtlCol="0">
            <a:spAutoFit/>
          </a:bodyPr>
          <a:lstStyle/>
          <a:p>
            <a:pPr marL="12700">
              <a:lnSpc>
                <a:spcPct val="100000"/>
              </a:lnSpc>
              <a:spcBef>
                <a:spcPts val="100"/>
              </a:spcBef>
            </a:pPr>
            <a:r>
              <a:rPr lang="en-IN" sz="2800" dirty="0" smtClean="0">
                <a:solidFill>
                  <a:srgbClr val="FFFFFF"/>
                </a:solidFill>
                <a:latin typeface="Calibri"/>
                <a:cs typeface="Calibri"/>
              </a:rPr>
              <a:t>Random Forest</a:t>
            </a:r>
            <a:endParaRPr sz="2800" dirty="0">
              <a:latin typeface="Calibri"/>
              <a:cs typeface="Calibri"/>
            </a:endParaRPr>
          </a:p>
        </p:txBody>
      </p:sp>
      <p:sp>
        <p:nvSpPr>
          <p:cNvPr id="30" name="object 3"/>
          <p:cNvSpPr txBox="1"/>
          <p:nvPr/>
        </p:nvSpPr>
        <p:spPr>
          <a:xfrm>
            <a:off x="5372100" y="4166641"/>
            <a:ext cx="6781800" cy="1653658"/>
          </a:xfrm>
          <a:prstGeom prst="rect">
            <a:avLst/>
          </a:prstGeom>
        </p:spPr>
        <p:txBody>
          <a:bodyPr vert="horz" wrap="square" lIns="0" tIns="139065" rIns="0" bIns="0" rtlCol="0">
            <a:spAutoFit/>
          </a:bodyPr>
          <a:lstStyle/>
          <a:p>
            <a:pPr marL="12700">
              <a:lnSpc>
                <a:spcPct val="100000"/>
              </a:lnSpc>
              <a:spcBef>
                <a:spcPts val="1095"/>
              </a:spcBef>
            </a:pPr>
            <a:r>
              <a:rPr lang="en-IN" sz="2000" spc="-35" dirty="0">
                <a:latin typeface="+mj-lt"/>
                <a:cs typeface="Verdana"/>
              </a:rPr>
              <a:t>2</a:t>
            </a:r>
            <a:r>
              <a:rPr lang="en-IN" sz="2000" spc="-35" dirty="0" smtClean="0">
                <a:latin typeface="+mj-lt"/>
                <a:cs typeface="Verdana"/>
              </a:rPr>
              <a:t>) FOCUSING ON ACCURACY AND RECALL</a:t>
            </a:r>
            <a:r>
              <a:rPr sz="2000" spc="-135" dirty="0" smtClean="0">
                <a:latin typeface="+mj-lt"/>
                <a:cs typeface="Verdana"/>
              </a:rPr>
              <a:t> </a:t>
            </a:r>
            <a:r>
              <a:rPr sz="2000" spc="-50" dirty="0" smtClean="0">
                <a:latin typeface="+mj-lt"/>
                <a:cs typeface="Verdana"/>
              </a:rPr>
              <a:t>:</a:t>
            </a:r>
            <a:endParaRPr lang="en-IN" sz="2000" spc="-50" dirty="0" smtClean="0">
              <a:latin typeface="+mj-lt"/>
              <a:cs typeface="Verdana"/>
            </a:endParaRPr>
          </a:p>
          <a:p>
            <a:pPr marL="12700">
              <a:lnSpc>
                <a:spcPct val="100000"/>
              </a:lnSpc>
              <a:spcBef>
                <a:spcPts val="1095"/>
              </a:spcBef>
            </a:pPr>
            <a:r>
              <a:rPr lang="en-IN" sz="2000" spc="-50" dirty="0" smtClean="0">
                <a:latin typeface="+mj-lt"/>
                <a:cs typeface="Verdana"/>
              </a:rPr>
              <a:t>Algorithm will be more preferred which has most accuracy and minimum type 2 error(False </a:t>
            </a:r>
            <a:r>
              <a:rPr lang="en-IN" sz="2000" spc="-50" dirty="0" err="1" smtClean="0">
                <a:latin typeface="+mj-lt"/>
                <a:cs typeface="Verdana"/>
              </a:rPr>
              <a:t>Negitive</a:t>
            </a:r>
            <a:r>
              <a:rPr lang="en-IN" sz="2000" spc="-50" dirty="0" smtClean="0">
                <a:latin typeface="+mj-lt"/>
                <a:cs typeface="Verdana"/>
              </a:rPr>
              <a:t>) </a:t>
            </a:r>
            <a:endParaRPr lang="en-IN" sz="2000" spc="-50" dirty="0" smtClean="0">
              <a:latin typeface="+mj-lt"/>
              <a:cs typeface="Verdana"/>
            </a:endParaRPr>
          </a:p>
          <a:p>
            <a:pPr marL="12700">
              <a:lnSpc>
                <a:spcPct val="100000"/>
              </a:lnSpc>
              <a:spcBef>
                <a:spcPts val="1095"/>
              </a:spcBef>
            </a:pPr>
            <a:r>
              <a:rPr lang="en-IN" sz="2000" spc="-50" dirty="0" smtClean="0">
                <a:latin typeface="+mj-lt"/>
                <a:cs typeface="Verdana"/>
              </a:rPr>
              <a:t>3) WE WILL SET OUR ACCURACY AND RECALL LEVEL OVER 99%</a:t>
            </a:r>
            <a:endParaRPr sz="2000" dirty="0">
              <a:latin typeface="+mj-lt"/>
              <a:cs typeface="Verdan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LOGISTIC REGRESSION</a:t>
            </a:r>
            <a:endParaRPr sz="4800" spc="-50" dirty="0">
              <a:solidFill>
                <a:srgbClr val="C00000"/>
              </a:solidFill>
            </a:endParaRPr>
          </a:p>
        </p:txBody>
      </p:sp>
      <p:pic>
        <p:nvPicPr>
          <p:cNvPr id="7" name="Picture 6"/>
          <p:cNvPicPr>
            <a:picLocks noChangeAspect="1"/>
          </p:cNvPicPr>
          <p:nvPr/>
        </p:nvPicPr>
        <p:blipFill>
          <a:blip r:embed="rId2"/>
          <a:stretch>
            <a:fillRect/>
          </a:stretch>
        </p:blipFill>
        <p:spPr>
          <a:xfrm>
            <a:off x="276225" y="881061"/>
            <a:ext cx="5903495" cy="2217971"/>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276225" y="3581400"/>
            <a:ext cx="5903495" cy="2257425"/>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6400800" y="881061"/>
            <a:ext cx="5524500" cy="2852739"/>
          </a:xfrm>
          <a:prstGeom prst="rect">
            <a:avLst/>
          </a:prstGeom>
          <a:ln>
            <a:solidFill>
              <a:schemeClr val="tx1"/>
            </a:solidFill>
          </a:ln>
        </p:spPr>
      </p:pic>
      <p:sp>
        <p:nvSpPr>
          <p:cNvPr id="13" name="Rectangle 12"/>
          <p:cNvSpPr/>
          <p:nvPr/>
        </p:nvSpPr>
        <p:spPr>
          <a:xfrm>
            <a:off x="6362700" y="3922847"/>
            <a:ext cx="5334000" cy="2893100"/>
          </a:xfrm>
          <a:prstGeom prst="rect">
            <a:avLst/>
          </a:prstGeom>
        </p:spPr>
        <p:txBody>
          <a:bodyPr wrap="square">
            <a:spAutoFit/>
          </a:bodyPr>
          <a:lstStyle/>
          <a:p>
            <a:pPr marL="342900" indent="-342900">
              <a:buFont typeface="+mj-lt"/>
              <a:buAutoNum type="arabicPeriod"/>
            </a:pPr>
            <a:r>
              <a:rPr lang="en-US" sz="1400" dirty="0" smtClean="0">
                <a:latin typeface="+mj-lt"/>
              </a:rPr>
              <a:t>AUC: The AUC for this curve is 0.7897, which is a good value. It indicates that the model is performing better than a random classifier.</a:t>
            </a:r>
          </a:p>
          <a:p>
            <a:pPr marL="342900" indent="-342900">
              <a:buFont typeface="+mj-lt"/>
              <a:buAutoNum type="arabicPeriod"/>
            </a:pPr>
            <a:r>
              <a:rPr lang="en-US" sz="1400" dirty="0" smtClean="0">
                <a:latin typeface="+mj-lt"/>
              </a:rPr>
              <a:t>Distance from the diagonal: The curve is moderately far from the diagonal, which is also a good sign. This suggests that the model is able to discriminate between positive and negative cases better than chance.</a:t>
            </a:r>
          </a:p>
          <a:p>
            <a:pPr marL="342900" indent="-342900">
              <a:buFont typeface="+mj-lt"/>
              <a:buAutoNum type="arabicPeriod"/>
            </a:pPr>
            <a:r>
              <a:rPr lang="en-US" sz="1400" dirty="0" smtClean="0">
                <a:latin typeface="+mj-lt"/>
              </a:rPr>
              <a:t>Shape of the curve: The curve is relatively smooth and convex, which is a desirable characteristic. This indicates that the model's performance is consistent across different thresholds.</a:t>
            </a:r>
          </a:p>
          <a:p>
            <a:pPr marL="342900" indent="-342900">
              <a:buFont typeface="+mj-lt"/>
              <a:buAutoNum type="arabicPeriod"/>
            </a:pPr>
            <a:r>
              <a:rPr lang="en-US" sz="1400" dirty="0" smtClean="0">
                <a:latin typeface="+mj-lt"/>
              </a:rPr>
              <a:t>While the TPR is relatively high, the FPR is also non-negligible. This means that the model is making some false positives, which could be problematic depending on the specific application.</a:t>
            </a:r>
            <a:endParaRPr lang="en-IN" sz="1400" dirty="0">
              <a:latin typeface="+mj-l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LOGISTIC REGRESSION</a:t>
            </a:r>
            <a:endParaRPr sz="4800" spc="-50" dirty="0">
              <a:solidFill>
                <a:srgbClr val="C00000"/>
              </a:solidFill>
            </a:endParaRPr>
          </a:p>
        </p:txBody>
      </p:sp>
      <p:pic>
        <p:nvPicPr>
          <p:cNvPr id="7" name="Picture 6"/>
          <p:cNvPicPr>
            <a:picLocks noChangeAspect="1"/>
          </p:cNvPicPr>
          <p:nvPr/>
        </p:nvPicPr>
        <p:blipFill>
          <a:blip r:embed="rId2"/>
          <a:stretch>
            <a:fillRect/>
          </a:stretch>
        </p:blipFill>
        <p:spPr>
          <a:xfrm>
            <a:off x="228600" y="990600"/>
            <a:ext cx="5903495" cy="2217971"/>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238125" y="3405187"/>
            <a:ext cx="5903495" cy="2257425"/>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6362700" y="4267200"/>
            <a:ext cx="5143500" cy="2304776"/>
          </a:xfrm>
          <a:prstGeom prst="rect">
            <a:avLst/>
          </a:prstGeom>
          <a:ln>
            <a:solidFill>
              <a:schemeClr val="tx1"/>
            </a:solidFill>
          </a:ln>
        </p:spPr>
      </p:pic>
      <p:pic>
        <p:nvPicPr>
          <p:cNvPr id="2" name="Picture 1"/>
          <p:cNvPicPr>
            <a:picLocks noChangeAspect="1"/>
          </p:cNvPicPr>
          <p:nvPr/>
        </p:nvPicPr>
        <p:blipFill>
          <a:blip r:embed="rId5"/>
          <a:stretch>
            <a:fillRect/>
          </a:stretch>
        </p:blipFill>
        <p:spPr>
          <a:xfrm>
            <a:off x="6362700" y="841609"/>
            <a:ext cx="5143500" cy="3273191"/>
          </a:xfrm>
          <a:prstGeom prst="rect">
            <a:avLst/>
          </a:prstGeom>
          <a:ln>
            <a:solidFill>
              <a:schemeClr val="tx1"/>
            </a:solidFill>
          </a:ln>
        </p:spPr>
      </p:pic>
      <p:sp>
        <p:nvSpPr>
          <p:cNvPr id="3" name="Rectangle 2"/>
          <p:cNvSpPr/>
          <p:nvPr/>
        </p:nvSpPr>
        <p:spPr>
          <a:xfrm>
            <a:off x="904875" y="5849703"/>
            <a:ext cx="5236745" cy="523220"/>
          </a:xfrm>
          <a:prstGeom prst="rect">
            <a:avLst/>
          </a:prstGeom>
        </p:spPr>
        <p:txBody>
          <a:bodyPr wrap="square">
            <a:spAutoFit/>
          </a:bodyPr>
          <a:lstStyle/>
          <a:p>
            <a:pPr marL="342900" indent="-342900">
              <a:buFont typeface="+mj-lt"/>
              <a:buAutoNum type="arabicPeriod"/>
            </a:pPr>
            <a:r>
              <a:rPr lang="en-IN" sz="1400" dirty="0" smtClean="0">
                <a:latin typeface="+mj-lt"/>
              </a:rPr>
              <a:t>Max accuracy achieved is .7233 at a threshold level of .535</a:t>
            </a:r>
          </a:p>
          <a:p>
            <a:pPr marL="342900" indent="-342900">
              <a:buFont typeface="+mj-lt"/>
              <a:buAutoNum type="arabicPeriod"/>
            </a:pPr>
            <a:r>
              <a:rPr lang="en-IN" sz="1400" dirty="0" smtClean="0">
                <a:latin typeface="+mj-lt"/>
              </a:rPr>
              <a:t>Max recall values is .854 at a accuracy of .70</a:t>
            </a:r>
            <a:endParaRPr lang="en-IN" sz="1400" dirty="0">
              <a:latin typeface="+mj-lt"/>
            </a:endParaRPr>
          </a:p>
        </p:txBody>
      </p:sp>
    </p:spTree>
    <p:extLst>
      <p:ext uri="{BB962C8B-B14F-4D97-AF65-F5344CB8AC3E}">
        <p14:creationId xmlns:p14="http://schemas.microsoft.com/office/powerpoint/2010/main" val="2347600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sp>
        <p:nvSpPr>
          <p:cNvPr id="4" name="object 4"/>
          <p:cNvSpPr txBox="1">
            <a:spLocks noGrp="1"/>
          </p:cNvSpPr>
          <p:nvPr>
            <p:ph type="title"/>
          </p:nvPr>
        </p:nvSpPr>
        <p:spPr>
          <a:xfrm>
            <a:off x="4708905" y="673353"/>
            <a:ext cx="3234055" cy="802640"/>
          </a:xfrm>
          <a:prstGeom prst="rect">
            <a:avLst/>
          </a:prstGeom>
        </p:spPr>
        <p:txBody>
          <a:bodyPr vert="horz" wrap="square" lIns="0" tIns="12700" rIns="0" bIns="0" rtlCol="0">
            <a:spAutoFit/>
          </a:bodyPr>
          <a:lstStyle/>
          <a:p>
            <a:pPr marL="12700">
              <a:lnSpc>
                <a:spcPct val="100000"/>
              </a:lnSpc>
              <a:spcBef>
                <a:spcPts val="100"/>
              </a:spcBef>
            </a:pPr>
            <a:r>
              <a:rPr spc="145" dirty="0">
                <a:solidFill>
                  <a:srgbClr val="444D25"/>
                </a:solidFill>
              </a:rPr>
              <a:t>OBJECTIVES</a:t>
            </a:r>
          </a:p>
        </p:txBody>
      </p:sp>
      <p:sp>
        <p:nvSpPr>
          <p:cNvPr id="5" name="object 5"/>
          <p:cNvSpPr/>
          <p:nvPr/>
        </p:nvSpPr>
        <p:spPr>
          <a:xfrm>
            <a:off x="1066800" y="1600200"/>
            <a:ext cx="10161905" cy="0"/>
          </a:xfrm>
          <a:custGeom>
            <a:avLst/>
            <a:gdLst/>
            <a:ahLst/>
            <a:cxnLst/>
            <a:rect l="l" t="t" r="r" b="b"/>
            <a:pathLst>
              <a:path w="10161905">
                <a:moveTo>
                  <a:pt x="0" y="0"/>
                </a:moveTo>
                <a:lnTo>
                  <a:pt x="10161524" y="0"/>
                </a:lnTo>
              </a:path>
            </a:pathLst>
          </a:custGeom>
          <a:ln w="12192">
            <a:solidFill>
              <a:srgbClr val="9B2B1C"/>
            </a:solidFill>
          </a:ln>
        </p:spPr>
        <p:txBody>
          <a:bodyPr wrap="square" lIns="0" tIns="0" rIns="0" bIns="0" rtlCol="0"/>
          <a:lstStyle/>
          <a:p>
            <a:endParaRPr/>
          </a:p>
        </p:txBody>
      </p:sp>
      <p:sp>
        <p:nvSpPr>
          <p:cNvPr id="6" name="object 6"/>
          <p:cNvSpPr txBox="1">
            <a:spLocks noGrp="1"/>
          </p:cNvSpPr>
          <p:nvPr>
            <p:ph type="body" idx="1"/>
          </p:nvPr>
        </p:nvSpPr>
        <p:spPr>
          <a:xfrm>
            <a:off x="1232103" y="1745360"/>
            <a:ext cx="10190149" cy="2054409"/>
          </a:xfrm>
          <a:prstGeom prst="rect">
            <a:avLst/>
          </a:prstGeom>
        </p:spPr>
        <p:txBody>
          <a:bodyPr vert="horz" wrap="square" lIns="0" tIns="53340" rIns="0" bIns="0" rtlCol="0">
            <a:spAutoFit/>
          </a:bodyPr>
          <a:lstStyle/>
          <a:p>
            <a:pPr marL="12700" marR="5080">
              <a:lnSpc>
                <a:spcPts val="2600"/>
              </a:lnSpc>
              <a:spcBef>
                <a:spcPts val="420"/>
              </a:spcBef>
            </a:pPr>
            <a:r>
              <a:rPr lang="en-US" dirty="0"/>
              <a:t>T</a:t>
            </a:r>
            <a:r>
              <a:rPr lang="en-US" dirty="0" smtClean="0"/>
              <a:t>he </a:t>
            </a:r>
            <a:r>
              <a:rPr lang="en-US" dirty="0"/>
              <a:t>aim is to create a tool that can accurately predict whether a mushroom is poisonous or safe to eat. This tool could be valuable for people who enjoy picking mushrooms in the wild because it adds an extra layer of safety. Instead of relying solely on personal knowledge, they can use this model to make more informed decisions about which mushrooms are likely to be edible and which ones could be harmful.</a:t>
            </a:r>
            <a:endParaRPr spc="-10" dirty="0"/>
          </a:p>
        </p:txBody>
      </p:sp>
      <p:sp>
        <p:nvSpPr>
          <p:cNvPr id="7" name="object 7"/>
          <p:cNvSpPr/>
          <p:nvPr/>
        </p:nvSpPr>
        <p:spPr>
          <a:xfrm>
            <a:off x="1260347" y="6172200"/>
            <a:ext cx="10161905" cy="0"/>
          </a:xfrm>
          <a:custGeom>
            <a:avLst/>
            <a:gdLst/>
            <a:ahLst/>
            <a:cxnLst/>
            <a:rect l="l" t="t" r="r" b="b"/>
            <a:pathLst>
              <a:path w="10161905">
                <a:moveTo>
                  <a:pt x="0" y="0"/>
                </a:moveTo>
                <a:lnTo>
                  <a:pt x="10161397" y="0"/>
                </a:lnTo>
              </a:path>
            </a:pathLst>
          </a:custGeom>
          <a:ln w="12192">
            <a:solidFill>
              <a:srgbClr val="A18B67"/>
            </a:solidFill>
          </a:ln>
        </p:spPr>
        <p:txBody>
          <a:bodyPr wrap="square" lIns="0" tIns="0" rIns="0" bIns="0" rtlCol="0"/>
          <a:lstStyle/>
          <a:p>
            <a:endParaRPr/>
          </a:p>
        </p:txBody>
      </p:sp>
    </p:spTree>
    <p:extLst>
      <p:ext uri="{BB962C8B-B14F-4D97-AF65-F5344CB8AC3E}">
        <p14:creationId xmlns:p14="http://schemas.microsoft.com/office/powerpoint/2010/main" val="1038827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SVM</a:t>
            </a:r>
            <a:endParaRPr sz="4800" spc="-50" dirty="0">
              <a:solidFill>
                <a:srgbClr val="C00000"/>
              </a:solidFill>
            </a:endParaRPr>
          </a:p>
        </p:txBody>
      </p:sp>
      <p:pic>
        <p:nvPicPr>
          <p:cNvPr id="5" name="Picture 4"/>
          <p:cNvPicPr>
            <a:picLocks noChangeAspect="1"/>
          </p:cNvPicPr>
          <p:nvPr/>
        </p:nvPicPr>
        <p:blipFill>
          <a:blip r:embed="rId2"/>
          <a:stretch>
            <a:fillRect/>
          </a:stretch>
        </p:blipFill>
        <p:spPr>
          <a:xfrm>
            <a:off x="1000125" y="976312"/>
            <a:ext cx="4225365" cy="106680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350557" y="2215915"/>
            <a:ext cx="5524500" cy="3276600"/>
          </a:xfrm>
          <a:prstGeom prst="rect">
            <a:avLst/>
          </a:prstGeom>
          <a:ln>
            <a:solidFill>
              <a:schemeClr val="tx1"/>
            </a:solidFill>
          </a:ln>
        </p:spPr>
      </p:pic>
      <p:sp>
        <p:nvSpPr>
          <p:cNvPr id="11" name="object 2"/>
          <p:cNvSpPr txBox="1">
            <a:spLocks/>
          </p:cNvSpPr>
          <p:nvPr/>
        </p:nvSpPr>
        <p:spPr>
          <a:xfrm>
            <a:off x="6524625" y="34586"/>
            <a:ext cx="10896600" cy="628377"/>
          </a:xfrm>
          <a:prstGeom prst="rect">
            <a:avLst/>
          </a:prstGeom>
        </p:spPr>
        <p:txBody>
          <a:bodyPr vert="horz" wrap="square" lIns="0" tIns="12700" rIns="0" bIns="0" rtlCol="0">
            <a:spAutoFit/>
          </a:bodyPr>
          <a:lstStyle>
            <a:lvl1pPr>
              <a:defRPr sz="5100" b="0" i="0">
                <a:solidFill>
                  <a:schemeClr val="tx1"/>
                </a:solidFill>
                <a:latin typeface="Impact"/>
                <a:ea typeface="+mj-ea"/>
                <a:cs typeface="Impact"/>
              </a:defRPr>
            </a:lvl1pPr>
          </a:lstStyle>
          <a:p>
            <a:pPr marL="12700">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Naïve Bayes</a:t>
            </a:r>
            <a:endParaRPr lang="en-IN" sz="4800" spc="-50" dirty="0">
              <a:solidFill>
                <a:srgbClr val="C00000"/>
              </a:solidFill>
            </a:endParaRPr>
          </a:p>
        </p:txBody>
      </p:sp>
      <p:pic>
        <p:nvPicPr>
          <p:cNvPr id="12" name="Picture 11"/>
          <p:cNvPicPr>
            <a:picLocks noChangeAspect="1"/>
          </p:cNvPicPr>
          <p:nvPr/>
        </p:nvPicPr>
        <p:blipFill>
          <a:blip r:embed="rId4"/>
          <a:stretch>
            <a:fillRect/>
          </a:stretch>
        </p:blipFill>
        <p:spPr>
          <a:xfrm>
            <a:off x="6934200" y="944055"/>
            <a:ext cx="4057650" cy="1114425"/>
          </a:xfrm>
          <a:prstGeom prst="rect">
            <a:avLst/>
          </a:prstGeom>
          <a:ln>
            <a:solidFill>
              <a:srgbClr val="331F1E"/>
            </a:solidFill>
          </a:ln>
        </p:spPr>
      </p:pic>
      <p:pic>
        <p:nvPicPr>
          <p:cNvPr id="13" name="Picture 12"/>
          <p:cNvPicPr>
            <a:picLocks noChangeAspect="1"/>
          </p:cNvPicPr>
          <p:nvPr/>
        </p:nvPicPr>
        <p:blipFill>
          <a:blip r:embed="rId5"/>
          <a:stretch>
            <a:fillRect/>
          </a:stretch>
        </p:blipFill>
        <p:spPr>
          <a:xfrm>
            <a:off x="76200" y="5943600"/>
            <a:ext cx="7848600" cy="714375"/>
          </a:xfrm>
          <a:prstGeom prst="rect">
            <a:avLst/>
          </a:prstGeom>
          <a:ln>
            <a:solidFill>
              <a:schemeClr val="tx1"/>
            </a:solidFill>
          </a:ln>
        </p:spPr>
      </p:pic>
      <p:sp>
        <p:nvSpPr>
          <p:cNvPr id="14" name="Rectangle 13"/>
          <p:cNvSpPr/>
          <p:nvPr/>
        </p:nvSpPr>
        <p:spPr>
          <a:xfrm>
            <a:off x="914400" y="5564169"/>
            <a:ext cx="5236745" cy="307777"/>
          </a:xfrm>
          <a:prstGeom prst="rect">
            <a:avLst/>
          </a:prstGeom>
        </p:spPr>
        <p:txBody>
          <a:bodyPr wrap="square">
            <a:spAutoFit/>
          </a:bodyPr>
          <a:lstStyle/>
          <a:p>
            <a:r>
              <a:rPr lang="en-IN" sz="1400" dirty="0" smtClean="0">
                <a:latin typeface="+mj-lt"/>
              </a:rPr>
              <a:t>Applying Cross validation to check for overfitting</a:t>
            </a:r>
            <a:endParaRPr lang="en-IN" sz="1400" dirty="0">
              <a:latin typeface="+mj-lt"/>
            </a:endParaRPr>
          </a:p>
        </p:txBody>
      </p:sp>
      <p:pic>
        <p:nvPicPr>
          <p:cNvPr id="15" name="Picture 14"/>
          <p:cNvPicPr>
            <a:picLocks noChangeAspect="1"/>
          </p:cNvPicPr>
          <p:nvPr/>
        </p:nvPicPr>
        <p:blipFill>
          <a:blip r:embed="rId6"/>
          <a:stretch>
            <a:fillRect/>
          </a:stretch>
        </p:blipFill>
        <p:spPr>
          <a:xfrm>
            <a:off x="6543675" y="2236254"/>
            <a:ext cx="5038725" cy="2956287"/>
          </a:xfrm>
          <a:prstGeom prst="rect">
            <a:avLst/>
          </a:prstGeom>
          <a:ln>
            <a:solidFill>
              <a:schemeClr val="tx1"/>
            </a:solidFill>
          </a:ln>
        </p:spPr>
      </p:pic>
    </p:spTree>
    <p:extLst>
      <p:ext uri="{BB962C8B-B14F-4D97-AF65-F5344CB8AC3E}">
        <p14:creationId xmlns:p14="http://schemas.microsoft.com/office/powerpoint/2010/main" val="198232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914400" y="175132"/>
            <a:ext cx="10896600" cy="628377"/>
          </a:xfrm>
          <a:prstGeom prst="rect">
            <a:avLst/>
          </a:prstGeom>
        </p:spPr>
        <p:txBody>
          <a:bodyPr vert="horz" wrap="square" lIns="0" tIns="12700" rIns="0" bIns="0" rtlCol="0">
            <a:spAutoFit/>
          </a:bodyPr>
          <a:lstStyle/>
          <a:p>
            <a:pPr marL="12700">
              <a:lnSpc>
                <a:spcPct val="100000"/>
              </a:lnSpc>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KNN</a:t>
            </a:r>
            <a:endParaRPr sz="4800" spc="-50" dirty="0">
              <a:solidFill>
                <a:srgbClr val="C00000"/>
              </a:solidFill>
            </a:endParaRPr>
          </a:p>
        </p:txBody>
      </p:sp>
      <p:sp>
        <p:nvSpPr>
          <p:cNvPr id="11" name="object 2"/>
          <p:cNvSpPr txBox="1">
            <a:spLocks/>
          </p:cNvSpPr>
          <p:nvPr/>
        </p:nvSpPr>
        <p:spPr>
          <a:xfrm>
            <a:off x="6477000" y="192651"/>
            <a:ext cx="10896600" cy="628377"/>
          </a:xfrm>
          <a:prstGeom prst="rect">
            <a:avLst/>
          </a:prstGeom>
        </p:spPr>
        <p:txBody>
          <a:bodyPr vert="horz" wrap="square" lIns="0" tIns="12700" rIns="0" bIns="0" rtlCol="0">
            <a:spAutoFit/>
          </a:bodyPr>
          <a:lstStyle>
            <a:lvl1pPr>
              <a:defRPr sz="5100" b="0" i="0">
                <a:solidFill>
                  <a:schemeClr val="tx1"/>
                </a:solidFill>
                <a:latin typeface="Impact"/>
                <a:ea typeface="+mj-ea"/>
                <a:cs typeface="Impact"/>
              </a:defRPr>
            </a:lvl1pPr>
          </a:lstStyle>
          <a:p>
            <a:pPr marL="12700">
              <a:spcBef>
                <a:spcPts val="100"/>
              </a:spcBef>
              <a:tabLst>
                <a:tab pos="2419350" algn="l"/>
                <a:tab pos="6133465" algn="l"/>
              </a:tabLst>
            </a:pPr>
            <a:r>
              <a:rPr lang="en-IN" sz="4000" spc="85" dirty="0" smtClean="0">
                <a:solidFill>
                  <a:srgbClr val="444D25"/>
                </a:solidFill>
              </a:rPr>
              <a:t>APPLYING</a:t>
            </a:r>
            <a:r>
              <a:rPr lang="en-IN" sz="4000" spc="120" dirty="0" smtClean="0">
                <a:solidFill>
                  <a:srgbClr val="444D25"/>
                </a:solidFill>
              </a:rPr>
              <a:t>: </a:t>
            </a:r>
            <a:r>
              <a:rPr lang="en-IN" sz="4000" spc="120" dirty="0" smtClean="0">
                <a:solidFill>
                  <a:srgbClr val="C00000"/>
                </a:solidFill>
              </a:rPr>
              <a:t>Random Forest</a:t>
            </a:r>
            <a:endParaRPr lang="en-IN" sz="4800" spc="-50" dirty="0">
              <a:solidFill>
                <a:srgbClr val="C00000"/>
              </a:solidFill>
            </a:endParaRPr>
          </a:p>
        </p:txBody>
      </p:sp>
      <p:sp>
        <p:nvSpPr>
          <p:cNvPr id="14" name="Rectangle 13"/>
          <p:cNvSpPr/>
          <p:nvPr/>
        </p:nvSpPr>
        <p:spPr>
          <a:xfrm>
            <a:off x="762000" y="5718057"/>
            <a:ext cx="5236745" cy="307777"/>
          </a:xfrm>
          <a:prstGeom prst="rect">
            <a:avLst/>
          </a:prstGeom>
        </p:spPr>
        <p:txBody>
          <a:bodyPr wrap="square">
            <a:spAutoFit/>
          </a:bodyPr>
          <a:lstStyle/>
          <a:p>
            <a:r>
              <a:rPr lang="en-IN" sz="1400" dirty="0" smtClean="0">
                <a:latin typeface="+mj-lt"/>
              </a:rPr>
              <a:t>Applying Cross validation to check for overfitting</a:t>
            </a:r>
            <a:endParaRPr lang="en-IN" sz="1400" dirty="0">
              <a:latin typeface="+mj-lt"/>
            </a:endParaRPr>
          </a:p>
        </p:txBody>
      </p:sp>
      <p:pic>
        <p:nvPicPr>
          <p:cNvPr id="2" name="Picture 1"/>
          <p:cNvPicPr>
            <a:picLocks noChangeAspect="1"/>
          </p:cNvPicPr>
          <p:nvPr/>
        </p:nvPicPr>
        <p:blipFill>
          <a:blip r:embed="rId2"/>
          <a:stretch>
            <a:fillRect/>
          </a:stretch>
        </p:blipFill>
        <p:spPr>
          <a:xfrm>
            <a:off x="350557" y="1034106"/>
            <a:ext cx="5810250" cy="9715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341032" y="2174757"/>
            <a:ext cx="5781675" cy="35433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52400" y="6035359"/>
            <a:ext cx="6612218" cy="581933"/>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6477000" y="1034106"/>
            <a:ext cx="5038725" cy="2124075"/>
          </a:xfrm>
          <a:prstGeom prst="rect">
            <a:avLst/>
          </a:prstGeom>
          <a:ln>
            <a:solidFill>
              <a:schemeClr val="tx1"/>
            </a:solidFill>
          </a:ln>
        </p:spPr>
      </p:pic>
      <p:pic>
        <p:nvPicPr>
          <p:cNvPr id="9" name="Picture 8"/>
          <p:cNvPicPr>
            <a:picLocks noChangeAspect="1"/>
          </p:cNvPicPr>
          <p:nvPr/>
        </p:nvPicPr>
        <p:blipFill>
          <a:blip r:embed="rId6"/>
          <a:stretch>
            <a:fillRect/>
          </a:stretch>
        </p:blipFill>
        <p:spPr>
          <a:xfrm>
            <a:off x="6477000" y="3366975"/>
            <a:ext cx="5230159" cy="2459589"/>
          </a:xfrm>
          <a:prstGeom prst="rect">
            <a:avLst/>
          </a:prstGeom>
          <a:ln>
            <a:solidFill>
              <a:schemeClr val="tx1"/>
            </a:solidFill>
          </a:ln>
        </p:spPr>
      </p:pic>
    </p:spTree>
    <p:extLst>
      <p:ext uri="{BB962C8B-B14F-4D97-AF65-F5344CB8AC3E}">
        <p14:creationId xmlns:p14="http://schemas.microsoft.com/office/powerpoint/2010/main" val="4126454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455" y="481965"/>
            <a:ext cx="10416540" cy="505267"/>
          </a:xfrm>
          <a:prstGeom prst="rect">
            <a:avLst/>
          </a:prstGeom>
        </p:spPr>
        <p:txBody>
          <a:bodyPr vert="horz" wrap="square" lIns="0" tIns="12700" rIns="0" bIns="0" rtlCol="0">
            <a:spAutoFit/>
          </a:bodyPr>
          <a:lstStyle/>
          <a:p>
            <a:pPr marL="12700">
              <a:lnSpc>
                <a:spcPct val="100000"/>
              </a:lnSpc>
              <a:spcBef>
                <a:spcPts val="100"/>
              </a:spcBef>
            </a:pPr>
            <a:r>
              <a:rPr lang="en-US" sz="3200" dirty="0" smtClean="0">
                <a:solidFill>
                  <a:srgbClr val="444D25"/>
                </a:solidFill>
              </a:rPr>
              <a:t>Result Summary </a:t>
            </a:r>
            <a:endParaRPr sz="3200" dirty="0"/>
          </a:p>
        </p:txBody>
      </p:sp>
      <p:sp>
        <p:nvSpPr>
          <p:cNvPr id="6" name="Rectangle 5"/>
          <p:cNvSpPr/>
          <p:nvPr/>
        </p:nvSpPr>
        <p:spPr>
          <a:xfrm>
            <a:off x="1000455" y="3848098"/>
            <a:ext cx="9467420" cy="1661993"/>
          </a:xfrm>
          <a:prstGeom prst="rect">
            <a:avLst/>
          </a:prstGeom>
        </p:spPr>
        <p:txBody>
          <a:bodyPr wrap="square">
            <a:spAutoFit/>
          </a:bodyPr>
          <a:lstStyle/>
          <a:p>
            <a:r>
              <a:rPr lang="en-IN" sz="3200" dirty="0" smtClean="0">
                <a:solidFill>
                  <a:srgbClr val="444D25"/>
                </a:solidFill>
                <a:latin typeface="Impact"/>
                <a:ea typeface="+mj-ea"/>
                <a:cs typeface="Impact"/>
              </a:rPr>
              <a:t>CONCLUSION: </a:t>
            </a:r>
            <a:endParaRPr lang="en-IN" sz="1400" dirty="0" smtClean="0">
              <a:latin typeface="+mj-lt"/>
            </a:endParaRPr>
          </a:p>
          <a:p>
            <a:r>
              <a:rPr lang="en-IN" sz="1400" dirty="0" smtClean="0">
                <a:latin typeface="+mj-lt"/>
              </a:rPr>
              <a:t>1) </a:t>
            </a:r>
            <a:r>
              <a:rPr lang="en-IN" sz="1400" dirty="0" smtClean="0">
                <a:latin typeface="+mj-lt"/>
              </a:rPr>
              <a:t>Algorithm </a:t>
            </a:r>
            <a:r>
              <a:rPr lang="en-IN" sz="1400" dirty="0" smtClean="0">
                <a:latin typeface="+mj-lt"/>
              </a:rPr>
              <a:t>like Support Vector Machine, KNN and Random Forest is performing exceptionally well </a:t>
            </a:r>
            <a:r>
              <a:rPr lang="en-IN" sz="1400" dirty="0" smtClean="0">
                <a:latin typeface="+mj-lt"/>
              </a:rPr>
              <a:t>,</a:t>
            </a:r>
          </a:p>
          <a:p>
            <a:r>
              <a:rPr lang="en-IN" sz="1400" dirty="0" smtClean="0">
                <a:latin typeface="+mj-lt"/>
              </a:rPr>
              <a:t>2) My machine learning algorithm doesn’t depend on the a single feature for obtaining 100% accuracy and recall  </a:t>
            </a:r>
            <a:r>
              <a:rPr lang="en-IN" sz="1400" dirty="0" smtClean="0">
                <a:latin typeface="+mj-lt"/>
              </a:rPr>
              <a:t> </a:t>
            </a:r>
            <a:endParaRPr lang="en-IN" sz="1400" dirty="0" smtClean="0">
              <a:latin typeface="+mj-lt"/>
            </a:endParaRPr>
          </a:p>
          <a:p>
            <a:r>
              <a:rPr lang="en-US" sz="1400" dirty="0">
                <a:latin typeface="+mj-lt"/>
              </a:rPr>
              <a:t>3</a:t>
            </a:r>
            <a:r>
              <a:rPr lang="en-US" sz="1400" dirty="0" smtClean="0">
                <a:latin typeface="+mj-lt"/>
              </a:rPr>
              <a:t>) From </a:t>
            </a:r>
            <a:r>
              <a:rPr lang="en-US" sz="1400" dirty="0" smtClean="0">
                <a:latin typeface="+mj-lt"/>
              </a:rPr>
              <a:t>the confusion matrix, we saw that our train and test data is balanced.</a:t>
            </a:r>
          </a:p>
          <a:p>
            <a:r>
              <a:rPr lang="en-US" sz="1400" dirty="0">
                <a:latin typeface="+mj-lt"/>
              </a:rPr>
              <a:t>4</a:t>
            </a:r>
            <a:r>
              <a:rPr lang="en-US" sz="1400" dirty="0" smtClean="0">
                <a:latin typeface="+mj-lt"/>
              </a:rPr>
              <a:t>) Most </a:t>
            </a:r>
            <a:r>
              <a:rPr lang="en-US" sz="1400" dirty="0" smtClean="0">
                <a:latin typeface="+mj-lt"/>
              </a:rPr>
              <a:t>of classification methods hit 100% accuracy with this dataset</a:t>
            </a:r>
            <a:r>
              <a:rPr lang="en-US" sz="1400" dirty="0" smtClean="0">
                <a:latin typeface="+mj-lt"/>
              </a:rPr>
              <a:t>.</a:t>
            </a:r>
            <a:endParaRPr lang="en-IN" sz="1400" dirty="0" smtClean="0">
              <a:latin typeface="+mj-lt"/>
            </a:endParaRPr>
          </a:p>
          <a:p>
            <a:r>
              <a:rPr lang="en-IN" sz="1400" dirty="0">
                <a:latin typeface="+mj-lt"/>
              </a:rPr>
              <a:t>5</a:t>
            </a:r>
            <a:r>
              <a:rPr lang="en-IN" sz="1400" dirty="0" smtClean="0">
                <a:latin typeface="+mj-lt"/>
              </a:rPr>
              <a:t>) In future we can integrate the model with computer vision and </a:t>
            </a:r>
            <a:r>
              <a:rPr lang="en-IN" sz="1400" dirty="0" err="1" smtClean="0">
                <a:latin typeface="+mj-lt"/>
              </a:rPr>
              <a:t>cnn</a:t>
            </a:r>
            <a:r>
              <a:rPr lang="en-IN" sz="1400" dirty="0" smtClean="0">
                <a:latin typeface="+mj-lt"/>
              </a:rPr>
              <a:t> to identify the edibility of mushroom in real time</a:t>
            </a:r>
            <a:endParaRPr lang="en-IN" sz="1400" dirty="0">
              <a:latin typeface="+mj-lt"/>
            </a:endParaRPr>
          </a:p>
        </p:txBody>
      </p:sp>
      <p:pic>
        <p:nvPicPr>
          <p:cNvPr id="4" name="Picture 3"/>
          <p:cNvPicPr>
            <a:picLocks noChangeAspect="1"/>
          </p:cNvPicPr>
          <p:nvPr/>
        </p:nvPicPr>
        <p:blipFill>
          <a:blip r:embed="rId2"/>
          <a:stretch>
            <a:fillRect/>
          </a:stretch>
        </p:blipFill>
        <p:spPr>
          <a:xfrm>
            <a:off x="1027455" y="1450878"/>
            <a:ext cx="9686925" cy="19716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8575"/>
            <a:ext cx="12192000" cy="6858000"/>
            <a:chOff x="0" y="0"/>
            <a:chExt cx="12192000" cy="6858000"/>
          </a:xfrm>
        </p:grpSpPr>
        <p:sp>
          <p:nvSpPr>
            <p:cNvPr id="3" name="object 3"/>
            <p:cNvSpPr/>
            <p:nvPr/>
          </p:nvSpPr>
          <p:spPr>
            <a:xfrm>
              <a:off x="0" y="0"/>
              <a:ext cx="11908790" cy="6858000"/>
            </a:xfrm>
            <a:custGeom>
              <a:avLst/>
              <a:gdLst/>
              <a:ahLst/>
              <a:cxnLst/>
              <a:rect l="l" t="t" r="r" b="b"/>
              <a:pathLst>
                <a:path w="11908790" h="6858000">
                  <a:moveTo>
                    <a:pt x="11908282" y="0"/>
                  </a:moveTo>
                  <a:lnTo>
                    <a:pt x="0" y="0"/>
                  </a:lnTo>
                  <a:lnTo>
                    <a:pt x="0" y="6858000"/>
                  </a:lnTo>
                  <a:lnTo>
                    <a:pt x="11908282" y="6858000"/>
                  </a:lnTo>
                  <a:lnTo>
                    <a:pt x="11908282" y="0"/>
                  </a:lnTo>
                  <a:close/>
                </a:path>
              </a:pathLst>
            </a:custGeom>
            <a:solidFill>
              <a:srgbClr val="000000"/>
            </a:solidFill>
          </p:spPr>
          <p:txBody>
            <a:bodyPr wrap="square" lIns="0" tIns="0" rIns="0" bIns="0" rtlCol="0"/>
            <a:lstStyle/>
            <a:p>
              <a:endParaRPr/>
            </a:p>
          </p:txBody>
        </p:sp>
        <p:sp>
          <p:nvSpPr>
            <p:cNvPr id="4" name="object 4"/>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5" name="object 5"/>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grpSp>
      <p:sp>
        <p:nvSpPr>
          <p:cNvPr id="6" name="object 6"/>
          <p:cNvSpPr txBox="1">
            <a:spLocks noGrp="1"/>
          </p:cNvSpPr>
          <p:nvPr>
            <p:ph type="title"/>
          </p:nvPr>
        </p:nvSpPr>
        <p:spPr>
          <a:xfrm>
            <a:off x="3962527" y="2507741"/>
            <a:ext cx="4194175" cy="1122680"/>
          </a:xfrm>
          <a:prstGeom prst="rect">
            <a:avLst/>
          </a:prstGeom>
        </p:spPr>
        <p:txBody>
          <a:bodyPr vert="horz" wrap="square" lIns="0" tIns="12700" rIns="0" bIns="0" rtlCol="0">
            <a:spAutoFit/>
          </a:bodyPr>
          <a:lstStyle/>
          <a:p>
            <a:pPr marL="12700">
              <a:lnSpc>
                <a:spcPct val="100000"/>
              </a:lnSpc>
              <a:spcBef>
                <a:spcPts val="100"/>
              </a:spcBef>
            </a:pPr>
            <a:r>
              <a:rPr sz="7200" spc="85" dirty="0">
                <a:solidFill>
                  <a:srgbClr val="FFFFFF"/>
                </a:solidFill>
              </a:rPr>
              <a:t>THANK</a:t>
            </a:r>
            <a:r>
              <a:rPr sz="7200" spc="555" dirty="0">
                <a:solidFill>
                  <a:srgbClr val="FFFFFF"/>
                </a:solidFill>
              </a:rPr>
              <a:t> </a:t>
            </a:r>
            <a:r>
              <a:rPr sz="7200" spc="80" dirty="0">
                <a:solidFill>
                  <a:srgbClr val="FFFFFF"/>
                </a:solidFill>
              </a:rPr>
              <a:t>YOU</a:t>
            </a:r>
            <a:endParaRPr sz="72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 name="object 4"/>
          <p:cNvSpPr txBox="1">
            <a:spLocks noGrp="1"/>
          </p:cNvSpPr>
          <p:nvPr>
            <p:ph type="title"/>
          </p:nvPr>
        </p:nvSpPr>
        <p:spPr>
          <a:xfrm>
            <a:off x="1364361" y="158242"/>
            <a:ext cx="10065640" cy="689932"/>
          </a:xfrm>
          <a:prstGeom prst="rect">
            <a:avLst/>
          </a:prstGeom>
        </p:spPr>
        <p:txBody>
          <a:bodyPr vert="horz" wrap="square" lIns="0" tIns="12700" rIns="0" bIns="0" rtlCol="0">
            <a:spAutoFit/>
          </a:bodyPr>
          <a:lstStyle/>
          <a:p>
            <a:pPr marL="12700">
              <a:lnSpc>
                <a:spcPct val="100000"/>
              </a:lnSpc>
              <a:spcBef>
                <a:spcPts val="100"/>
              </a:spcBef>
              <a:tabLst>
                <a:tab pos="1320165" algn="l"/>
              </a:tabLst>
            </a:pPr>
            <a:r>
              <a:rPr sz="4400" spc="-20" dirty="0">
                <a:solidFill>
                  <a:srgbClr val="33391D"/>
                </a:solidFill>
              </a:rPr>
              <a:t>DATA</a:t>
            </a:r>
            <a:r>
              <a:rPr sz="4400" dirty="0">
                <a:solidFill>
                  <a:srgbClr val="33391D"/>
                </a:solidFill>
              </a:rPr>
              <a:t>	</a:t>
            </a:r>
            <a:r>
              <a:rPr sz="4400" spc="114" dirty="0">
                <a:solidFill>
                  <a:srgbClr val="33391D"/>
                </a:solidFill>
              </a:rPr>
              <a:t>SOURCE</a:t>
            </a:r>
            <a:r>
              <a:rPr sz="4400" spc="375" dirty="0">
                <a:solidFill>
                  <a:srgbClr val="33391D"/>
                </a:solidFill>
              </a:rPr>
              <a:t> </a:t>
            </a:r>
            <a:r>
              <a:rPr sz="4400" spc="135" dirty="0" smtClean="0">
                <a:solidFill>
                  <a:srgbClr val="33391D"/>
                </a:solidFill>
              </a:rPr>
              <a:t>INFORMATION</a:t>
            </a:r>
            <a:r>
              <a:rPr lang="en-IN" sz="4400" spc="135" dirty="0" smtClean="0">
                <a:solidFill>
                  <a:srgbClr val="33391D"/>
                </a:solidFill>
              </a:rPr>
              <a:t> </a:t>
            </a:r>
            <a:r>
              <a:rPr lang="en-IN" sz="4400" spc="135" dirty="0" smtClean="0">
                <a:solidFill>
                  <a:srgbClr val="33391D"/>
                </a:solidFill>
              </a:rPr>
              <a:t>(DATASET-1)</a:t>
            </a:r>
            <a:endParaRPr sz="4400" dirty="0"/>
          </a:p>
        </p:txBody>
      </p:sp>
      <p:graphicFrame>
        <p:nvGraphicFramePr>
          <p:cNvPr id="5" name="object 5"/>
          <p:cNvGraphicFramePr>
            <a:graphicFrameLocks noGrp="1"/>
          </p:cNvGraphicFramePr>
          <p:nvPr>
            <p:extLst>
              <p:ext uri="{D42A27DB-BD31-4B8C-83A1-F6EECF244321}">
                <p14:modId xmlns:p14="http://schemas.microsoft.com/office/powerpoint/2010/main" val="2067374765"/>
              </p:ext>
            </p:extLst>
          </p:nvPr>
        </p:nvGraphicFramePr>
        <p:xfrm>
          <a:off x="1143000" y="1447801"/>
          <a:ext cx="10287000" cy="4495798"/>
        </p:xfrm>
        <a:graphic>
          <a:graphicData uri="http://schemas.openxmlformats.org/drawingml/2006/table">
            <a:tbl>
              <a:tblPr firstRow="1" bandRow="1">
                <a:tableStyleId>{2D5ABB26-0587-4C30-8999-92F81FD0307C}</a:tableStyleId>
              </a:tblPr>
              <a:tblGrid>
                <a:gridCol w="829481"/>
                <a:gridCol w="2619927"/>
                <a:gridCol w="6837592"/>
              </a:tblGrid>
              <a:tr h="711806">
                <a:tc>
                  <a:txBody>
                    <a:bodyPr/>
                    <a:lstStyle/>
                    <a:p>
                      <a:pPr algn="ctr">
                        <a:lnSpc>
                          <a:spcPct val="100000"/>
                        </a:lnSpc>
                        <a:spcBef>
                          <a:spcPts val="540"/>
                        </a:spcBef>
                      </a:pPr>
                      <a:endParaRPr sz="1600" b="0" dirty="0">
                        <a:latin typeface="Bahnschrift" panose="020B0502040204020203" pitchFamily="34" charset="0"/>
                        <a:cs typeface="Times New Roman"/>
                      </a:endParaRPr>
                    </a:p>
                    <a:p>
                      <a:pPr marL="109855" algn="ctr">
                        <a:lnSpc>
                          <a:spcPct val="100000"/>
                        </a:lnSpc>
                      </a:pPr>
                      <a:r>
                        <a:rPr sz="1600" b="0" spc="-20" dirty="0">
                          <a:solidFill>
                            <a:srgbClr val="B71E42"/>
                          </a:solidFill>
                          <a:latin typeface="Bahnschrift" panose="020B0502040204020203" pitchFamily="34" charset="0"/>
                          <a:cs typeface="Arial MT"/>
                        </a:rPr>
                        <a:t>S_no</a:t>
                      </a:r>
                      <a:endParaRPr sz="1600" b="0" dirty="0">
                        <a:latin typeface="Bahnschrift" panose="020B0502040204020203" pitchFamily="34" charset="0"/>
                        <a:cs typeface="Arial MT"/>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indent="-285750" algn="ctr">
                        <a:lnSpc>
                          <a:spcPct val="100000"/>
                        </a:lnSpc>
                        <a:spcBef>
                          <a:spcPts val="540"/>
                        </a:spcBef>
                        <a:buFont typeface="Wingdings" panose="05000000000000000000" pitchFamily="2" charset="2"/>
                        <a:buChar char="Ø"/>
                      </a:pPr>
                      <a:endParaRPr sz="1600" b="0" dirty="0">
                        <a:latin typeface="Bahnschrift" panose="020B0502040204020203" pitchFamily="34" charset="0"/>
                        <a:cs typeface="Times New Roman"/>
                      </a:endParaRPr>
                    </a:p>
                    <a:p>
                      <a:pPr marL="1112519" indent="-285750" algn="ctr">
                        <a:lnSpc>
                          <a:spcPct val="100000"/>
                        </a:lnSpc>
                        <a:buFont typeface="Wingdings" panose="05000000000000000000" pitchFamily="2" charset="2"/>
                        <a:buChar char="Ø"/>
                      </a:pPr>
                      <a:r>
                        <a:rPr sz="1600" b="0" dirty="0">
                          <a:solidFill>
                            <a:srgbClr val="B71E42"/>
                          </a:solidFill>
                          <a:latin typeface="Bahnschrift" panose="020B0502040204020203" pitchFamily="34" charset="0"/>
                          <a:cs typeface="Arial MT"/>
                        </a:rPr>
                        <a:t>Field's</a:t>
                      </a:r>
                      <a:r>
                        <a:rPr sz="1600" b="0" spc="-40" dirty="0">
                          <a:solidFill>
                            <a:srgbClr val="B71E42"/>
                          </a:solidFill>
                          <a:latin typeface="Bahnschrift" panose="020B0502040204020203" pitchFamily="34" charset="0"/>
                          <a:cs typeface="Arial MT"/>
                        </a:rPr>
                        <a:t> </a:t>
                      </a:r>
                      <a:r>
                        <a:rPr sz="1600" b="0" spc="-20" dirty="0">
                          <a:solidFill>
                            <a:srgbClr val="B71E42"/>
                          </a:solidFill>
                          <a:latin typeface="Bahnschrift" panose="020B0502040204020203" pitchFamily="34" charset="0"/>
                          <a:cs typeface="Arial MT"/>
                        </a:rPr>
                        <a:t>Name</a:t>
                      </a:r>
                      <a:endParaRPr sz="1600" b="0" dirty="0">
                        <a:latin typeface="Bahnschrift" panose="020B0502040204020203" pitchFamily="34" charset="0"/>
                        <a:cs typeface="Arial MT"/>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540"/>
                        </a:spcBef>
                      </a:pPr>
                      <a:endParaRPr sz="1600" b="0">
                        <a:latin typeface="Bahnschrift" panose="020B0502040204020203" pitchFamily="34" charset="0"/>
                        <a:cs typeface="Times New Roman"/>
                      </a:endParaRPr>
                    </a:p>
                    <a:p>
                      <a:pPr marL="3175" algn="ctr">
                        <a:lnSpc>
                          <a:spcPct val="100000"/>
                        </a:lnSpc>
                      </a:pPr>
                      <a:r>
                        <a:rPr sz="1600" b="0" spc="-10" dirty="0">
                          <a:solidFill>
                            <a:srgbClr val="B71E42"/>
                          </a:solidFill>
                          <a:latin typeface="Bahnschrift" panose="020B0502040204020203" pitchFamily="34" charset="0"/>
                          <a:cs typeface="Arial MT"/>
                        </a:rPr>
                        <a:t>Description</a:t>
                      </a:r>
                      <a:endParaRPr sz="1600" b="0">
                        <a:latin typeface="Bahnschrift" panose="020B0502040204020203" pitchFamily="34" charset="0"/>
                        <a:cs typeface="Arial MT"/>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60379">
                <a:tc>
                  <a:txBody>
                    <a:bodyPr/>
                    <a:lstStyle/>
                    <a:p>
                      <a:pPr algn="ctr">
                        <a:lnSpc>
                          <a:spcPct val="100000"/>
                        </a:lnSpc>
                        <a:spcBef>
                          <a:spcPts val="580"/>
                        </a:spcBef>
                      </a:pPr>
                      <a:r>
                        <a:rPr sz="1600" b="0" spc="-50" dirty="0">
                          <a:latin typeface="Bahnschrift" panose="020B0502040204020203" pitchFamily="34" charset="0"/>
                          <a:cs typeface="Calibri"/>
                        </a:rPr>
                        <a:t>1</a:t>
                      </a:r>
                      <a:endParaRPr sz="1600" b="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47750" indent="-285750" algn="ctr">
                        <a:lnSpc>
                          <a:spcPct val="100000"/>
                        </a:lnSpc>
                        <a:spcBef>
                          <a:spcPts val="580"/>
                        </a:spcBef>
                        <a:buFont typeface="Wingdings" panose="05000000000000000000" pitchFamily="2" charset="2"/>
                        <a:buChar char="Ø"/>
                      </a:pPr>
                      <a:r>
                        <a:rPr lang="en-IN" sz="1600" b="0" spc="-10" dirty="0" smtClean="0">
                          <a:latin typeface="Bahnschrift" panose="020B0502040204020203" pitchFamily="34" charset="0"/>
                          <a:cs typeface="Calibri"/>
                        </a:rPr>
                        <a:t>Cap-diameter</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580"/>
                        </a:spcBef>
                      </a:pPr>
                      <a:r>
                        <a:rPr lang="en-US" sz="1600" b="0" dirty="0" smtClean="0">
                          <a:latin typeface="Bahnschrift" panose="020B0502040204020203" pitchFamily="34" charset="0"/>
                          <a:cs typeface="Calibri"/>
                        </a:rPr>
                        <a:t>Diameter of the mushroom cap.</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59821">
                <a:tc>
                  <a:txBody>
                    <a:bodyPr/>
                    <a:lstStyle/>
                    <a:p>
                      <a:pPr algn="ctr">
                        <a:lnSpc>
                          <a:spcPct val="100000"/>
                        </a:lnSpc>
                        <a:spcBef>
                          <a:spcPts val="575"/>
                        </a:spcBef>
                      </a:pPr>
                      <a:r>
                        <a:rPr sz="1600" b="0" spc="-50" dirty="0">
                          <a:latin typeface="Bahnschrift" panose="020B0502040204020203" pitchFamily="34" charset="0"/>
                          <a:cs typeface="Calibri"/>
                        </a:rPr>
                        <a:t>2</a:t>
                      </a:r>
                      <a:endParaRPr sz="1600" b="0">
                        <a:latin typeface="Bahnschrift" panose="020B0502040204020203" pitchFamily="34" charset="0"/>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69315" indent="-285750" algn="ctr">
                        <a:lnSpc>
                          <a:spcPct val="100000"/>
                        </a:lnSpc>
                        <a:spcBef>
                          <a:spcPts val="575"/>
                        </a:spcBef>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Cap-shape</a:t>
                      </a:r>
                      <a:endParaRPr sz="1600" b="0" dirty="0">
                        <a:latin typeface="Bahnschrift" panose="020B0502040204020203" pitchFamily="34" charset="0"/>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33020" algn="ctr">
                        <a:lnSpc>
                          <a:spcPct val="100000"/>
                        </a:lnSpc>
                        <a:spcBef>
                          <a:spcPts val="575"/>
                        </a:spcBef>
                      </a:pPr>
                      <a:r>
                        <a:rPr lang="en-US" sz="1600" b="0" i="0" u="none" strike="noStrike" dirty="0" smtClean="0">
                          <a:solidFill>
                            <a:schemeClr val="tx1"/>
                          </a:solidFill>
                          <a:effectLst/>
                          <a:latin typeface="Bahnschrift" panose="020B0502040204020203" pitchFamily="34" charset="0"/>
                          <a:ea typeface="+mn-ea"/>
                          <a:cs typeface="+mn-cs"/>
                        </a:rPr>
                        <a:t>Shape of the mushroom cap.</a:t>
                      </a:r>
                      <a:endParaRPr sz="1600" b="0" dirty="0">
                        <a:latin typeface="Bahnschrift" panose="020B0502040204020203" pitchFamily="34" charset="0"/>
                        <a:cs typeface="Calibri"/>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59821">
                <a:tc>
                  <a:txBody>
                    <a:bodyPr/>
                    <a:lstStyle/>
                    <a:p>
                      <a:pPr algn="ctr">
                        <a:lnSpc>
                          <a:spcPct val="100000"/>
                        </a:lnSpc>
                        <a:spcBef>
                          <a:spcPts val="580"/>
                        </a:spcBef>
                      </a:pPr>
                      <a:r>
                        <a:rPr sz="1600" b="0" spc="-50" dirty="0">
                          <a:latin typeface="Bahnschrift" panose="020B0502040204020203" pitchFamily="34" charset="0"/>
                          <a:cs typeface="Calibri"/>
                        </a:rPr>
                        <a:t>3</a:t>
                      </a:r>
                      <a:endParaRPr sz="1600" b="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81075" indent="-285750" algn="ctr">
                        <a:lnSpc>
                          <a:spcPct val="100000"/>
                        </a:lnSpc>
                        <a:spcBef>
                          <a:spcPts val="580"/>
                        </a:spcBef>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Cap-surface</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 algn="ctr">
                        <a:lnSpc>
                          <a:spcPct val="100000"/>
                        </a:lnSpc>
                        <a:spcBef>
                          <a:spcPts val="580"/>
                        </a:spcBef>
                      </a:pPr>
                      <a:r>
                        <a:rPr lang="en-US" sz="1600" b="0" dirty="0" smtClean="0">
                          <a:latin typeface="Bahnschrift" panose="020B0502040204020203" pitchFamily="34" charset="0"/>
                          <a:cs typeface="Calibri"/>
                        </a:rPr>
                        <a:t>The surface texture of the mushroom cap.</a:t>
                      </a: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59821">
                <a:tc>
                  <a:txBody>
                    <a:bodyPr/>
                    <a:lstStyle/>
                    <a:p>
                      <a:pPr algn="ctr">
                        <a:lnSpc>
                          <a:spcPct val="100000"/>
                        </a:lnSpc>
                        <a:spcBef>
                          <a:spcPts val="580"/>
                        </a:spcBef>
                      </a:pPr>
                      <a:r>
                        <a:rPr sz="1600" b="0" spc="-50" dirty="0">
                          <a:latin typeface="Bahnschrift" panose="020B0502040204020203" pitchFamily="34" charset="0"/>
                          <a:cs typeface="Calibri"/>
                        </a:rPr>
                        <a:t>4</a:t>
                      </a:r>
                      <a:endParaRPr sz="1600" b="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19480" indent="-285750" algn="ctr">
                        <a:lnSpc>
                          <a:spcPct val="100000"/>
                        </a:lnSpc>
                        <a:spcBef>
                          <a:spcPts val="580"/>
                        </a:spcBef>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Cap-</a:t>
                      </a:r>
                      <a:r>
                        <a:rPr lang="en-IN" sz="1600" b="0" i="0" u="none" strike="noStrike" dirty="0" err="1" smtClean="0">
                          <a:solidFill>
                            <a:schemeClr val="tx1"/>
                          </a:solidFill>
                          <a:effectLst/>
                          <a:latin typeface="Bahnschrift" panose="020B0502040204020203" pitchFamily="34" charset="0"/>
                          <a:ea typeface="+mn-ea"/>
                          <a:cs typeface="+mn-cs"/>
                        </a:rPr>
                        <a:t>color</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580"/>
                        </a:spcBef>
                      </a:pPr>
                      <a:r>
                        <a:rPr lang="en-US" sz="1600" b="0" dirty="0" smtClean="0">
                          <a:latin typeface="Bahnschrift" panose="020B0502040204020203" pitchFamily="34" charset="0"/>
                          <a:cs typeface="Calibri"/>
                        </a:rPr>
                        <a:t>The color of the mushroom cap.</a:t>
                      </a: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59821">
                <a:tc>
                  <a:txBody>
                    <a:bodyPr/>
                    <a:lstStyle/>
                    <a:p>
                      <a:pPr algn="ctr">
                        <a:lnSpc>
                          <a:spcPct val="100000"/>
                        </a:lnSpc>
                        <a:spcBef>
                          <a:spcPts val="580"/>
                        </a:spcBef>
                      </a:pPr>
                      <a:r>
                        <a:rPr sz="1600" b="0" spc="-50" dirty="0">
                          <a:latin typeface="Bahnschrift" panose="020B0502040204020203" pitchFamily="34" charset="0"/>
                          <a:cs typeface="Calibri"/>
                        </a:rPr>
                        <a:t>5</a:t>
                      </a:r>
                      <a:endParaRPr sz="1600" b="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marR="29845" indent="-285750" algn="ctr">
                        <a:lnSpc>
                          <a:spcPct val="100000"/>
                        </a:lnSpc>
                        <a:spcBef>
                          <a:spcPts val="580"/>
                        </a:spcBef>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Does-bruise-or-bleed</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580"/>
                        </a:spcBef>
                      </a:pPr>
                      <a:r>
                        <a:rPr lang="en-US" sz="1600" b="0" i="0" u="none" strike="noStrike" dirty="0" smtClean="0">
                          <a:solidFill>
                            <a:schemeClr val="tx1"/>
                          </a:solidFill>
                          <a:effectLst/>
                          <a:latin typeface="Bahnschrift" panose="020B0502040204020203" pitchFamily="34" charset="0"/>
                          <a:ea typeface="+mn-ea"/>
                          <a:cs typeface="+mn-cs"/>
                        </a:rPr>
                        <a:t>Whether the mushroom bruises or bleeds.</a:t>
                      </a:r>
                      <a:endParaRPr sz="1600" b="0" dirty="0">
                        <a:latin typeface="Bahnschrift" panose="020B0502040204020203" pitchFamily="34" charset="0"/>
                        <a:cs typeface="Calibri"/>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661443">
                <a:tc>
                  <a:txBody>
                    <a:bodyPr/>
                    <a:lstStyle/>
                    <a:p>
                      <a:pPr algn="ctr">
                        <a:lnSpc>
                          <a:spcPct val="100000"/>
                        </a:lnSpc>
                        <a:spcBef>
                          <a:spcPts val="315"/>
                        </a:spcBef>
                      </a:pPr>
                      <a:endParaRPr sz="1600" b="0">
                        <a:latin typeface="Bahnschrift" panose="020B0502040204020203" pitchFamily="34" charset="0"/>
                        <a:cs typeface="Times New Roman"/>
                      </a:endParaRPr>
                    </a:p>
                    <a:p>
                      <a:pPr algn="ctr">
                        <a:lnSpc>
                          <a:spcPct val="100000"/>
                        </a:lnSpc>
                      </a:pPr>
                      <a:r>
                        <a:rPr sz="1600" b="0" spc="-50" dirty="0">
                          <a:latin typeface="Bahnschrift" panose="020B0502040204020203" pitchFamily="34" charset="0"/>
                          <a:cs typeface="Calibri"/>
                        </a:rPr>
                        <a:t>6</a:t>
                      </a:r>
                      <a:endParaRPr sz="1600" b="0">
                        <a:latin typeface="Bahnschrift" panose="020B0502040204020203" pitchFamily="34" charset="0"/>
                        <a:cs typeface="Calibri"/>
                      </a:endParaRPr>
                    </a:p>
                  </a:txBody>
                  <a:tcPr marL="0" marR="0" marT="400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indent="-285750" algn="ctr">
                        <a:lnSpc>
                          <a:spcPct val="100000"/>
                        </a:lnSpc>
                        <a:spcBef>
                          <a:spcPts val="315"/>
                        </a:spcBef>
                        <a:buFont typeface="Wingdings" panose="05000000000000000000" pitchFamily="2" charset="2"/>
                        <a:buChar char="Ø"/>
                      </a:pPr>
                      <a:endParaRPr sz="1600" b="0" dirty="0">
                        <a:latin typeface="Bahnschrift" panose="020B0502040204020203" pitchFamily="34" charset="0"/>
                        <a:cs typeface="Times New Roman"/>
                      </a:endParaRPr>
                    </a:p>
                    <a:p>
                      <a:pPr marL="764540" indent="-285750" algn="ct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Gill-attachment</a:t>
                      </a:r>
                      <a:endParaRPr sz="1600" b="0" dirty="0">
                        <a:latin typeface="Bahnschrift" panose="020B0502040204020203" pitchFamily="34" charset="0"/>
                        <a:cs typeface="Calibri"/>
                      </a:endParaRPr>
                    </a:p>
                  </a:txBody>
                  <a:tcPr marL="0" marR="0" marT="400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15"/>
                        </a:spcBef>
                      </a:pPr>
                      <a:endParaRPr sz="1600" b="0" dirty="0">
                        <a:latin typeface="Bahnschrift" panose="020B0502040204020203" pitchFamily="34" charset="0"/>
                        <a:cs typeface="Times New Roman"/>
                      </a:endParaRPr>
                    </a:p>
                    <a:p>
                      <a:pPr marL="635"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 Attachment type of the gills.</a:t>
                      </a:r>
                      <a:endParaRPr sz="1600" b="0" dirty="0">
                        <a:latin typeface="Bahnschrift" panose="020B0502040204020203" pitchFamily="34" charset="0"/>
                        <a:cs typeface="Calibri"/>
                      </a:endParaRPr>
                    </a:p>
                  </a:txBody>
                  <a:tcPr marL="0" marR="0" marT="400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661443">
                <a:tc>
                  <a:txBody>
                    <a:bodyPr/>
                    <a:lstStyle/>
                    <a:p>
                      <a:pPr algn="ctr">
                        <a:lnSpc>
                          <a:spcPct val="100000"/>
                        </a:lnSpc>
                        <a:spcBef>
                          <a:spcPts val="320"/>
                        </a:spcBef>
                      </a:pPr>
                      <a:endParaRPr sz="1600" b="0">
                        <a:latin typeface="Bahnschrift" panose="020B0502040204020203" pitchFamily="34" charset="0"/>
                        <a:cs typeface="Times New Roman"/>
                      </a:endParaRPr>
                    </a:p>
                    <a:p>
                      <a:pPr algn="ctr">
                        <a:lnSpc>
                          <a:spcPct val="100000"/>
                        </a:lnSpc>
                      </a:pPr>
                      <a:r>
                        <a:rPr sz="1600" b="0" spc="-50" dirty="0">
                          <a:latin typeface="Bahnschrift" panose="020B0502040204020203" pitchFamily="34" charset="0"/>
                          <a:cs typeface="Calibri"/>
                        </a:rPr>
                        <a:t>7</a:t>
                      </a:r>
                      <a:endParaRPr sz="1600" b="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indent="-285750" algn="ctr">
                        <a:lnSpc>
                          <a:spcPct val="100000"/>
                        </a:lnSpc>
                        <a:spcBef>
                          <a:spcPts val="320"/>
                        </a:spcBef>
                        <a:buFont typeface="Wingdings" panose="05000000000000000000" pitchFamily="2" charset="2"/>
                        <a:buChar char="Ø"/>
                      </a:pPr>
                      <a:endParaRPr sz="1600" b="0" dirty="0" smtClean="0">
                        <a:latin typeface="Bahnschrift" panose="020B0502040204020203" pitchFamily="34" charset="0"/>
                        <a:cs typeface="Times New Roman"/>
                      </a:endParaRPr>
                    </a:p>
                    <a:p>
                      <a:pPr marL="795020" indent="-285750" algn="ct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Gill-spacing</a:t>
                      </a:r>
                      <a:endParaRPr sz="1600" b="0" dirty="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20"/>
                        </a:spcBef>
                      </a:pPr>
                      <a:endParaRPr sz="1600" b="0" dirty="0">
                        <a:latin typeface="Bahnschrift" panose="020B0502040204020203" pitchFamily="34" charset="0"/>
                        <a:cs typeface="Times New Roman"/>
                      </a:endParaRPr>
                    </a:p>
                    <a:p>
                      <a:pPr algn="ctr">
                        <a:lnSpc>
                          <a:spcPct val="100000"/>
                        </a:lnSpc>
                      </a:pPr>
                      <a:r>
                        <a:rPr lang="en-IN" sz="1600" b="0" i="0" u="none" strike="noStrike" dirty="0" smtClean="0">
                          <a:solidFill>
                            <a:schemeClr val="tx1"/>
                          </a:solidFill>
                          <a:effectLst/>
                          <a:latin typeface="Bahnschrift" panose="020B0502040204020203" pitchFamily="34" charset="0"/>
                          <a:ea typeface="+mn-ea"/>
                          <a:cs typeface="+mn-cs"/>
                        </a:rPr>
                        <a:t>Spacing between gills</a:t>
                      </a:r>
                      <a:endParaRPr sz="1600" b="0" dirty="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661443">
                <a:tc>
                  <a:txBody>
                    <a:bodyPr/>
                    <a:lstStyle/>
                    <a:p>
                      <a:pPr algn="ctr">
                        <a:lnSpc>
                          <a:spcPct val="100000"/>
                        </a:lnSpc>
                        <a:spcBef>
                          <a:spcPts val="320"/>
                        </a:spcBef>
                      </a:pPr>
                      <a:endParaRPr sz="1600" b="0" dirty="0">
                        <a:latin typeface="Bahnschrift" panose="020B0502040204020203" pitchFamily="34" charset="0"/>
                        <a:cs typeface="Times New Roman"/>
                      </a:endParaRPr>
                    </a:p>
                    <a:p>
                      <a:pPr algn="ctr">
                        <a:lnSpc>
                          <a:spcPct val="100000"/>
                        </a:lnSpc>
                      </a:pPr>
                      <a:r>
                        <a:rPr sz="1600" b="0" spc="-50" dirty="0">
                          <a:latin typeface="Bahnschrift" panose="020B0502040204020203" pitchFamily="34" charset="0"/>
                          <a:cs typeface="Calibri"/>
                        </a:rPr>
                        <a:t>8</a:t>
                      </a:r>
                      <a:endParaRPr sz="1600" b="0" dirty="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indent="-285750" algn="ctr">
                        <a:lnSpc>
                          <a:spcPct val="100000"/>
                        </a:lnSpc>
                        <a:spcBef>
                          <a:spcPts val="320"/>
                        </a:spcBef>
                        <a:buFont typeface="Wingdings" panose="05000000000000000000" pitchFamily="2" charset="2"/>
                        <a:buChar char="Ø"/>
                      </a:pPr>
                      <a:endParaRPr sz="1600" b="0" dirty="0">
                        <a:latin typeface="Bahnschrift" panose="020B0502040204020203" pitchFamily="34" charset="0"/>
                        <a:cs typeface="Times New Roman"/>
                      </a:endParaRPr>
                    </a:p>
                    <a:p>
                      <a:pPr marL="860425" indent="-285750" algn="ct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Gill-</a:t>
                      </a:r>
                      <a:r>
                        <a:rPr lang="en-IN" sz="1600" b="0" i="0" u="none" strike="noStrike" dirty="0" err="1" smtClean="0">
                          <a:solidFill>
                            <a:schemeClr val="tx1"/>
                          </a:solidFill>
                          <a:effectLst/>
                          <a:latin typeface="Bahnschrift" panose="020B0502040204020203" pitchFamily="34" charset="0"/>
                          <a:ea typeface="+mn-ea"/>
                          <a:cs typeface="+mn-cs"/>
                        </a:rPr>
                        <a:t>color</a:t>
                      </a:r>
                      <a:endParaRPr sz="1600" b="0" dirty="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320"/>
                        </a:spcBef>
                      </a:pPr>
                      <a:endParaRPr sz="1600" b="0" dirty="0">
                        <a:latin typeface="Bahnschrift" panose="020B0502040204020203" pitchFamily="34" charset="0"/>
                        <a:cs typeface="Times New Roman"/>
                      </a:endParaRPr>
                    </a:p>
                    <a:p>
                      <a:pPr algn="ctr">
                        <a:lnSpc>
                          <a:spcPct val="100000"/>
                        </a:lnSpc>
                      </a:pPr>
                      <a:r>
                        <a:rPr lang="en-IN" sz="1600" b="0" i="0" u="none" strike="noStrike" dirty="0" err="1" smtClean="0">
                          <a:solidFill>
                            <a:schemeClr val="tx1"/>
                          </a:solidFill>
                          <a:effectLst/>
                          <a:latin typeface="Bahnschrift" panose="020B0502040204020203" pitchFamily="34" charset="0"/>
                          <a:ea typeface="+mn-ea"/>
                          <a:cs typeface="+mn-cs"/>
                        </a:rPr>
                        <a:t>Color</a:t>
                      </a:r>
                      <a:r>
                        <a:rPr lang="en-IN" sz="1600" b="0" i="0" u="none" strike="noStrike" dirty="0" smtClean="0">
                          <a:solidFill>
                            <a:schemeClr val="tx1"/>
                          </a:solidFill>
                          <a:effectLst/>
                          <a:latin typeface="Bahnschrift" panose="020B0502040204020203" pitchFamily="34" charset="0"/>
                          <a:ea typeface="+mn-ea"/>
                          <a:cs typeface="+mn-cs"/>
                        </a:rPr>
                        <a:t> of the gills</a:t>
                      </a:r>
                      <a:endParaRPr sz="1600" b="0" dirty="0">
                        <a:latin typeface="Bahnschrift" panose="020B0502040204020203" pitchFamily="34" charset="0"/>
                        <a:cs typeface="Calibri"/>
                      </a:endParaRPr>
                    </a:p>
                  </a:txBody>
                  <a:tcPr marL="0" marR="0" marT="406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6" name="TextBox 5"/>
          <p:cNvSpPr txBox="1"/>
          <p:nvPr/>
        </p:nvSpPr>
        <p:spPr>
          <a:xfrm>
            <a:off x="4502848" y="860588"/>
            <a:ext cx="6019800" cy="461665"/>
          </a:xfrm>
          <a:prstGeom prst="rect">
            <a:avLst/>
          </a:prstGeom>
          <a:noFill/>
        </p:spPr>
        <p:txBody>
          <a:bodyPr wrap="square" rtlCol="0">
            <a:spAutoFit/>
          </a:bodyPr>
          <a:lstStyle/>
          <a:p>
            <a:r>
              <a:rPr lang="en-IN" sz="2400" b="1" dirty="0" smtClean="0">
                <a:solidFill>
                  <a:srgbClr val="C00000"/>
                </a:solidFill>
                <a:latin typeface="Bahnschrift" panose="020B0502040204020203" pitchFamily="34" charset="0"/>
              </a:rPr>
              <a:t>INDEPENDENT VARIABLE </a:t>
            </a:r>
            <a:endParaRPr lang="en-IN" sz="2400" b="1" dirty="0">
              <a:solidFill>
                <a:srgbClr val="C00000"/>
              </a:solidFill>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3661588708"/>
              </p:ext>
            </p:extLst>
          </p:nvPr>
        </p:nvGraphicFramePr>
        <p:xfrm>
          <a:off x="1143268" y="1295400"/>
          <a:ext cx="10439400" cy="4926835"/>
        </p:xfrm>
        <a:graphic>
          <a:graphicData uri="http://schemas.openxmlformats.org/drawingml/2006/table">
            <a:tbl>
              <a:tblPr firstRow="1" bandRow="1">
                <a:tableStyleId>{2D5ABB26-0587-4C30-8999-92F81FD0307C}</a:tableStyleId>
              </a:tblPr>
              <a:tblGrid>
                <a:gridCol w="841360"/>
                <a:gridCol w="2657694"/>
                <a:gridCol w="6940346"/>
              </a:tblGrid>
              <a:tr h="694076">
                <a:tc>
                  <a:txBody>
                    <a:bodyPr/>
                    <a:lstStyle/>
                    <a:p>
                      <a:pPr>
                        <a:lnSpc>
                          <a:spcPct val="100000"/>
                        </a:lnSpc>
                        <a:spcBef>
                          <a:spcPts val="285"/>
                        </a:spcBef>
                      </a:pPr>
                      <a:endParaRPr sz="1600" dirty="0">
                        <a:latin typeface="Bahnschrift" panose="020B0502040204020203" pitchFamily="34" charset="0"/>
                        <a:cs typeface="Times New Roman"/>
                      </a:endParaRPr>
                    </a:p>
                    <a:p>
                      <a:pPr marR="346075" algn="r">
                        <a:lnSpc>
                          <a:spcPct val="100000"/>
                        </a:lnSpc>
                        <a:spcBef>
                          <a:spcPts val="5"/>
                        </a:spcBef>
                      </a:pPr>
                      <a:r>
                        <a:rPr sz="1600" spc="-20" dirty="0">
                          <a:solidFill>
                            <a:srgbClr val="B71E42"/>
                          </a:solidFill>
                          <a:latin typeface="Bahnschrift" panose="020B0502040204020203" pitchFamily="34" charset="0"/>
                          <a:cs typeface="Arial MT"/>
                        </a:rPr>
                        <a:t>S_no</a:t>
                      </a:r>
                      <a:endParaRPr sz="1600" dirty="0">
                        <a:latin typeface="Bahnschrift" panose="020B0502040204020203" pitchFamily="34" charset="0"/>
                        <a:cs typeface="Arial MT"/>
                      </a:endParaRPr>
                    </a:p>
                  </a:txBody>
                  <a:tcPr marL="0" marR="0" marT="361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85"/>
                        </a:spcBef>
                      </a:pPr>
                      <a:endParaRPr sz="1600" dirty="0">
                        <a:latin typeface="Bahnschrift" panose="020B0502040204020203" pitchFamily="34" charset="0"/>
                        <a:cs typeface="Times New Roman"/>
                      </a:endParaRPr>
                    </a:p>
                    <a:p>
                      <a:pPr marR="754380" algn="r">
                        <a:lnSpc>
                          <a:spcPct val="100000"/>
                        </a:lnSpc>
                        <a:spcBef>
                          <a:spcPts val="5"/>
                        </a:spcBef>
                      </a:pPr>
                      <a:r>
                        <a:rPr sz="1600" dirty="0">
                          <a:solidFill>
                            <a:srgbClr val="B71E42"/>
                          </a:solidFill>
                          <a:latin typeface="Bahnschrift" panose="020B0502040204020203" pitchFamily="34" charset="0"/>
                          <a:cs typeface="Arial MT"/>
                        </a:rPr>
                        <a:t>Field’s</a:t>
                      </a:r>
                      <a:r>
                        <a:rPr sz="1600" spc="-50" dirty="0">
                          <a:solidFill>
                            <a:srgbClr val="B71E42"/>
                          </a:solidFill>
                          <a:latin typeface="Bahnschrift" panose="020B0502040204020203" pitchFamily="34" charset="0"/>
                          <a:cs typeface="Arial MT"/>
                        </a:rPr>
                        <a:t> </a:t>
                      </a:r>
                      <a:r>
                        <a:rPr sz="1600" spc="-20" dirty="0">
                          <a:solidFill>
                            <a:srgbClr val="B71E42"/>
                          </a:solidFill>
                          <a:latin typeface="Bahnschrift" panose="020B0502040204020203" pitchFamily="34" charset="0"/>
                          <a:cs typeface="Arial MT"/>
                        </a:rPr>
                        <a:t>Name</a:t>
                      </a:r>
                      <a:endParaRPr sz="1600" dirty="0">
                        <a:latin typeface="Bahnschrift" panose="020B0502040204020203" pitchFamily="34" charset="0"/>
                        <a:cs typeface="Arial MT"/>
                      </a:endParaRPr>
                    </a:p>
                  </a:txBody>
                  <a:tcPr marL="0" marR="0" marT="361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285"/>
                        </a:spcBef>
                      </a:pPr>
                      <a:endParaRPr sz="1600">
                        <a:latin typeface="Bahnschrift" panose="020B0502040204020203" pitchFamily="34" charset="0"/>
                        <a:cs typeface="Times New Roman"/>
                      </a:endParaRPr>
                    </a:p>
                    <a:p>
                      <a:pPr marL="1905" algn="ctr">
                        <a:lnSpc>
                          <a:spcPct val="100000"/>
                        </a:lnSpc>
                        <a:spcBef>
                          <a:spcPts val="5"/>
                        </a:spcBef>
                      </a:pPr>
                      <a:r>
                        <a:rPr sz="1600" spc="-10" dirty="0">
                          <a:solidFill>
                            <a:srgbClr val="B71E42"/>
                          </a:solidFill>
                          <a:latin typeface="Bahnschrift" panose="020B0502040204020203" pitchFamily="34" charset="0"/>
                          <a:cs typeface="Arial MT"/>
                        </a:rPr>
                        <a:t>Description</a:t>
                      </a:r>
                      <a:endParaRPr sz="1600">
                        <a:latin typeface="Bahnschrift" panose="020B0502040204020203" pitchFamily="34" charset="0"/>
                        <a:cs typeface="Arial MT"/>
                      </a:endParaRPr>
                    </a:p>
                  </a:txBody>
                  <a:tcPr marL="0" marR="0" marT="361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06922">
                <a:tc>
                  <a:txBody>
                    <a:bodyPr/>
                    <a:lstStyle/>
                    <a:p>
                      <a:pPr>
                        <a:lnSpc>
                          <a:spcPct val="100000"/>
                        </a:lnSpc>
                        <a:spcBef>
                          <a:spcPts val="130"/>
                        </a:spcBef>
                      </a:pPr>
                      <a:endParaRPr sz="1600" dirty="0">
                        <a:latin typeface="Bahnschrift" panose="020B0502040204020203" pitchFamily="34" charset="0"/>
                        <a:cs typeface="Times New Roman"/>
                      </a:endParaRPr>
                    </a:p>
                    <a:p>
                      <a:pPr marR="340360" algn="r">
                        <a:lnSpc>
                          <a:spcPct val="100000"/>
                        </a:lnSpc>
                      </a:pPr>
                      <a:r>
                        <a:rPr sz="1600" spc="-50" dirty="0">
                          <a:latin typeface="Bahnschrift" panose="020B0502040204020203" pitchFamily="34" charset="0"/>
                          <a:cs typeface="Calibri"/>
                        </a:rPr>
                        <a:t>9</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45185" indent="-285750">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Stem-height</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Height of the mushroom stem</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06922">
                <a:tc>
                  <a:txBody>
                    <a:bodyPr/>
                    <a:lstStyle/>
                    <a:p>
                      <a:pPr>
                        <a:lnSpc>
                          <a:spcPct val="100000"/>
                        </a:lnSpc>
                        <a:spcBef>
                          <a:spcPts val="130"/>
                        </a:spcBef>
                      </a:pPr>
                      <a:endParaRPr sz="1600" dirty="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10</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35990" indent="-285750">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Stem-width</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Width of the mushroom stem.</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06922">
                <a:tc>
                  <a:txBody>
                    <a:bodyPr/>
                    <a:lstStyle/>
                    <a:p>
                      <a:pPr>
                        <a:lnSpc>
                          <a:spcPct val="100000"/>
                        </a:lnSpc>
                        <a:spcBef>
                          <a:spcPts val="130"/>
                        </a:spcBef>
                      </a:pPr>
                      <a:endParaRPr sz="160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11</a:t>
                      </a:r>
                      <a:endParaRPr sz="160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marR="737235" indent="-285750" algn="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Stem-root</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Root type of the mushroom stem</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06922">
                <a:tc>
                  <a:txBody>
                    <a:bodyPr/>
                    <a:lstStyle/>
                    <a:p>
                      <a:pPr>
                        <a:lnSpc>
                          <a:spcPct val="100000"/>
                        </a:lnSpc>
                        <a:spcBef>
                          <a:spcPts val="130"/>
                        </a:spcBef>
                      </a:pPr>
                      <a:endParaRPr sz="160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12</a:t>
                      </a:r>
                      <a:endParaRPr sz="160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marR="784860" indent="-285750" algn="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Stem-surface</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20320"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Surface texture of the mushroom stem</a:t>
                      </a:r>
                      <a:r>
                        <a:rPr sz="1600" spc="-10" dirty="0" smtClean="0">
                          <a:latin typeface="Bahnschrift" panose="020B0502040204020203" pitchFamily="34" charset="0"/>
                          <a:cs typeface="Calibri"/>
                        </a:rPr>
                        <a:t>.</a:t>
                      </a:r>
                      <a:endParaRPr sz="1600" dirty="0">
                        <a:latin typeface="Bahnschrift" panose="020B0502040204020203" pitchFamily="34" charset="0"/>
                        <a:cs typeface="Calibri"/>
                      </a:endParaRPr>
                    </a:p>
                  </a:txBody>
                  <a:tcPr marL="0" marR="0" marT="165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402436">
                <a:tc>
                  <a:txBody>
                    <a:bodyPr/>
                    <a:lstStyle/>
                    <a:p>
                      <a:pPr marR="304800" algn="r">
                        <a:lnSpc>
                          <a:spcPct val="100000"/>
                        </a:lnSpc>
                        <a:spcBef>
                          <a:spcPts val="390"/>
                        </a:spcBef>
                      </a:pPr>
                      <a:r>
                        <a:rPr sz="1600" spc="-25" dirty="0">
                          <a:latin typeface="Bahnschrift" panose="020B0502040204020203" pitchFamily="34" charset="0"/>
                          <a:cs typeface="Calibri"/>
                        </a:rPr>
                        <a:t>13</a:t>
                      </a:r>
                      <a:endParaRPr sz="1600">
                        <a:latin typeface="Bahnschrift" panose="020B0502040204020203" pitchFamily="34" charset="0"/>
                        <a:cs typeface="Calibri"/>
                      </a:endParaRPr>
                    </a:p>
                  </a:txBody>
                  <a:tcPr marL="0" marR="0" marT="4953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70280" indent="-285750">
                        <a:lnSpc>
                          <a:spcPct val="100000"/>
                        </a:lnSpc>
                        <a:spcBef>
                          <a:spcPts val="390"/>
                        </a:spcBef>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Stem-</a:t>
                      </a:r>
                      <a:r>
                        <a:rPr lang="en-IN" sz="1600" b="0" i="0" u="none" strike="noStrike" dirty="0" err="1" smtClean="0">
                          <a:solidFill>
                            <a:schemeClr val="tx1"/>
                          </a:solidFill>
                          <a:effectLst/>
                          <a:latin typeface="Bahnschrift" panose="020B0502040204020203" pitchFamily="34" charset="0"/>
                          <a:ea typeface="+mn-ea"/>
                          <a:cs typeface="+mn-cs"/>
                        </a:rPr>
                        <a:t>color</a:t>
                      </a:r>
                      <a:endParaRPr sz="1600" dirty="0">
                        <a:latin typeface="Bahnschrift" panose="020B0502040204020203" pitchFamily="34" charset="0"/>
                        <a:cs typeface="Calibri"/>
                      </a:endParaRPr>
                    </a:p>
                  </a:txBody>
                  <a:tcPr marL="0" marR="0" marT="4953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390"/>
                        </a:spcBef>
                      </a:pPr>
                      <a:r>
                        <a:rPr lang="en-US" sz="1600" b="0" i="0" u="none" strike="noStrike" dirty="0" smtClean="0">
                          <a:solidFill>
                            <a:schemeClr val="tx1"/>
                          </a:solidFill>
                          <a:effectLst/>
                          <a:latin typeface="Bahnschrift" panose="020B0502040204020203" pitchFamily="34" charset="0"/>
                          <a:ea typeface="+mn-ea"/>
                          <a:cs typeface="+mn-cs"/>
                        </a:rPr>
                        <a:t>Color of the mushroom stem</a:t>
                      </a:r>
                      <a:r>
                        <a:rPr sz="1600" spc="-10" dirty="0" smtClean="0">
                          <a:latin typeface="Bahnschrift" panose="020B0502040204020203" pitchFamily="34" charset="0"/>
                          <a:cs typeface="Calibri"/>
                        </a:rPr>
                        <a:t>.</a:t>
                      </a:r>
                      <a:endParaRPr sz="1600" dirty="0">
                        <a:latin typeface="Bahnschrift" panose="020B0502040204020203" pitchFamily="34" charset="0"/>
                        <a:cs typeface="Calibri"/>
                      </a:endParaRPr>
                    </a:p>
                  </a:txBody>
                  <a:tcPr marL="0" marR="0" marT="495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676279">
                <a:tc>
                  <a:txBody>
                    <a:bodyPr/>
                    <a:lstStyle/>
                    <a:p>
                      <a:pPr>
                        <a:lnSpc>
                          <a:spcPct val="100000"/>
                        </a:lnSpc>
                        <a:spcBef>
                          <a:spcPts val="130"/>
                        </a:spcBef>
                      </a:pPr>
                      <a:endParaRPr sz="160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14</a:t>
                      </a:r>
                      <a:endParaRPr sz="160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indent="-285750" algn="ct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Veil-type</a:t>
                      </a:r>
                      <a:endParaRPr sz="1600" dirty="0">
                        <a:latin typeface="Bahnschrift" panose="020B0502040204020203" pitchFamily="34" charset="0"/>
                        <a:cs typeface="Calibri"/>
                      </a:endParaRPr>
                    </a:p>
                  </a:txBody>
                  <a:tcPr marL="0" marR="0" marT="1651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30"/>
                        </a:spcBef>
                      </a:pPr>
                      <a:endParaRPr sz="1600" dirty="0">
                        <a:latin typeface="Bahnschrift" panose="020B0502040204020203" pitchFamily="34" charset="0"/>
                        <a:cs typeface="Times New Roman"/>
                      </a:endParaRPr>
                    </a:p>
                    <a:p>
                      <a:pPr marR="52069"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  Type of veil covering the gills (seems to have only one value, which may not provide useful information)</a:t>
                      </a:r>
                      <a:endParaRPr sz="1600" dirty="0">
                        <a:latin typeface="Bahnschrift" panose="020B0502040204020203" pitchFamily="34" charset="0"/>
                        <a:cs typeface="Calibri"/>
                      </a:endParaRPr>
                    </a:p>
                  </a:txBody>
                  <a:tcPr marL="0" marR="0" marT="165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47683">
                <a:tc>
                  <a:txBody>
                    <a:bodyPr/>
                    <a:lstStyle/>
                    <a:p>
                      <a:pPr>
                        <a:lnSpc>
                          <a:spcPct val="100000"/>
                        </a:lnSpc>
                        <a:spcBef>
                          <a:spcPts val="310"/>
                        </a:spcBef>
                      </a:pPr>
                      <a:endParaRPr sz="160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15</a:t>
                      </a:r>
                      <a:endParaRPr sz="160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0" marR="775335" indent="-285750" algn="r">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Veil-</a:t>
                      </a:r>
                      <a:r>
                        <a:rPr lang="en-IN" sz="1600" b="0" i="0" u="none" strike="noStrike" dirty="0" err="1" smtClean="0">
                          <a:solidFill>
                            <a:schemeClr val="tx1"/>
                          </a:solidFill>
                          <a:effectLst/>
                          <a:latin typeface="Bahnschrift" panose="020B0502040204020203" pitchFamily="34" charset="0"/>
                          <a:ea typeface="+mn-ea"/>
                          <a:cs typeface="+mn-cs"/>
                        </a:rPr>
                        <a:t>color</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IN" sz="1600" b="0" i="0" u="none" strike="noStrike" dirty="0" err="1" smtClean="0">
                          <a:solidFill>
                            <a:schemeClr val="tx1"/>
                          </a:solidFill>
                          <a:effectLst/>
                          <a:latin typeface="Bahnschrift" panose="020B0502040204020203" pitchFamily="34" charset="0"/>
                          <a:ea typeface="+mn-ea"/>
                          <a:cs typeface="+mn-cs"/>
                        </a:rPr>
                        <a:t>Color</a:t>
                      </a:r>
                      <a:r>
                        <a:rPr lang="en-IN" sz="1600" b="0" i="0" u="none" strike="noStrike" dirty="0" smtClean="0">
                          <a:solidFill>
                            <a:schemeClr val="tx1"/>
                          </a:solidFill>
                          <a:effectLst/>
                          <a:latin typeface="Bahnschrift" panose="020B0502040204020203" pitchFamily="34" charset="0"/>
                          <a:ea typeface="+mn-ea"/>
                          <a:cs typeface="+mn-cs"/>
                        </a:rPr>
                        <a:t> of the veil.</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06922">
                <a:tc>
                  <a:txBody>
                    <a:bodyPr/>
                    <a:lstStyle/>
                    <a:p>
                      <a:pPr>
                        <a:lnSpc>
                          <a:spcPct val="100000"/>
                        </a:lnSpc>
                        <a:spcBef>
                          <a:spcPts val="135"/>
                        </a:spcBef>
                      </a:pPr>
                      <a:endParaRPr sz="1600">
                        <a:latin typeface="Bahnschrift" panose="020B0502040204020203" pitchFamily="34" charset="0"/>
                        <a:cs typeface="Times New Roman"/>
                      </a:endParaRPr>
                    </a:p>
                    <a:p>
                      <a:pPr marR="304800" algn="r">
                        <a:lnSpc>
                          <a:spcPct val="100000"/>
                        </a:lnSpc>
                      </a:pPr>
                      <a:r>
                        <a:rPr sz="1600" spc="-25" dirty="0">
                          <a:latin typeface="Bahnschrift" panose="020B0502040204020203" pitchFamily="34" charset="0"/>
                          <a:cs typeface="Calibri"/>
                        </a:rPr>
                        <a:t>16</a:t>
                      </a:r>
                      <a:endParaRPr sz="1600">
                        <a:latin typeface="Bahnschrift" panose="020B0502040204020203" pitchFamily="34" charset="0"/>
                        <a:cs typeface="Calibri"/>
                      </a:endParaRPr>
                    </a:p>
                  </a:txBody>
                  <a:tcPr marL="0" marR="0" marT="1714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6460" indent="-285750">
                        <a:lnSpc>
                          <a:spcPct val="100000"/>
                        </a:lnSpc>
                        <a:buFont typeface="Wingdings" panose="05000000000000000000" pitchFamily="2" charset="2"/>
                        <a:buChar char="Ø"/>
                      </a:pPr>
                      <a:r>
                        <a:rPr lang="en-IN" sz="1600" b="0" i="0" u="none" strike="noStrike" dirty="0" smtClean="0">
                          <a:solidFill>
                            <a:schemeClr val="tx1"/>
                          </a:solidFill>
                          <a:effectLst/>
                          <a:latin typeface="Bahnschrift" panose="020B0502040204020203" pitchFamily="34" charset="0"/>
                          <a:ea typeface="+mn-ea"/>
                          <a:cs typeface="+mn-cs"/>
                        </a:rPr>
                        <a:t>has-ring</a:t>
                      </a:r>
                      <a:endParaRPr sz="1600" dirty="0">
                        <a:latin typeface="Bahnschrift" panose="020B0502040204020203" pitchFamily="34" charset="0"/>
                        <a:cs typeface="Calibri"/>
                      </a:endParaRPr>
                    </a:p>
                  </a:txBody>
                  <a:tcPr marL="0" marR="0" marT="1714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Whether the mushroom has a ring</a:t>
                      </a:r>
                      <a:endParaRPr sz="1600" dirty="0">
                        <a:latin typeface="Bahnschrift" panose="020B0502040204020203" pitchFamily="34" charset="0"/>
                        <a:cs typeface="Calibri"/>
                      </a:endParaRPr>
                    </a:p>
                  </a:txBody>
                  <a:tcPr marL="0" marR="0" marT="1714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7" name="object 4"/>
          <p:cNvSpPr txBox="1">
            <a:spLocks/>
          </p:cNvSpPr>
          <p:nvPr/>
        </p:nvSpPr>
        <p:spPr>
          <a:xfrm>
            <a:off x="1364361" y="158242"/>
            <a:ext cx="10065640" cy="689932"/>
          </a:xfrm>
          <a:prstGeom prst="rect">
            <a:avLst/>
          </a:prstGeom>
        </p:spPr>
        <p:txBody>
          <a:bodyPr vert="horz" wrap="square" lIns="0" tIns="12700" rIns="0" bIns="0" rtlCol="0">
            <a:spAutoFit/>
          </a:bodyPr>
          <a:lstStyle>
            <a:lvl1pPr>
              <a:defRPr sz="5100" b="0" i="0">
                <a:solidFill>
                  <a:schemeClr val="tx1"/>
                </a:solidFill>
                <a:latin typeface="Impact"/>
                <a:ea typeface="+mj-ea"/>
                <a:cs typeface="Impact"/>
              </a:defRPr>
            </a:lvl1pPr>
          </a:lstStyle>
          <a:p>
            <a:pPr marL="12700">
              <a:spcBef>
                <a:spcPts val="100"/>
              </a:spcBef>
              <a:tabLst>
                <a:tab pos="1320165" algn="l"/>
              </a:tabLst>
            </a:pPr>
            <a:r>
              <a:rPr lang="en-IN" sz="4400" spc="-20" smtClean="0">
                <a:solidFill>
                  <a:srgbClr val="33391D"/>
                </a:solidFill>
              </a:rPr>
              <a:t>DATA</a:t>
            </a:r>
            <a:r>
              <a:rPr lang="en-IN" sz="4400" smtClean="0">
                <a:solidFill>
                  <a:srgbClr val="33391D"/>
                </a:solidFill>
              </a:rPr>
              <a:t>	</a:t>
            </a:r>
            <a:r>
              <a:rPr lang="en-IN" sz="4400" spc="114" smtClean="0">
                <a:solidFill>
                  <a:srgbClr val="33391D"/>
                </a:solidFill>
              </a:rPr>
              <a:t>SOURCE</a:t>
            </a:r>
            <a:r>
              <a:rPr lang="en-IN" sz="4400" spc="375" smtClean="0">
                <a:solidFill>
                  <a:srgbClr val="33391D"/>
                </a:solidFill>
              </a:rPr>
              <a:t> </a:t>
            </a:r>
            <a:r>
              <a:rPr lang="en-IN" sz="4400" spc="135" smtClean="0">
                <a:solidFill>
                  <a:srgbClr val="33391D"/>
                </a:solidFill>
              </a:rPr>
              <a:t>INFORMATION (DATASET-1)</a:t>
            </a:r>
            <a:endParaRPr lang="en-IN" sz="4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42575318"/>
              </p:ext>
            </p:extLst>
          </p:nvPr>
        </p:nvGraphicFramePr>
        <p:xfrm>
          <a:off x="1139189" y="1062989"/>
          <a:ext cx="9605328" cy="2446022"/>
        </p:xfrm>
        <a:graphic>
          <a:graphicData uri="http://schemas.openxmlformats.org/drawingml/2006/table">
            <a:tbl>
              <a:tblPr firstRow="1" bandRow="1">
                <a:tableStyleId>{2D5ABB26-0587-4C30-8999-92F81FD0307C}</a:tableStyleId>
              </a:tblPr>
              <a:tblGrid>
                <a:gridCol w="819785"/>
                <a:gridCol w="2613026"/>
                <a:gridCol w="6172517"/>
              </a:tblGrid>
              <a:tr h="560070">
                <a:tc>
                  <a:txBody>
                    <a:bodyPr/>
                    <a:lstStyle/>
                    <a:p>
                      <a:pPr>
                        <a:lnSpc>
                          <a:spcPct val="100000"/>
                        </a:lnSpc>
                        <a:spcBef>
                          <a:spcPts val="305"/>
                        </a:spcBef>
                      </a:pPr>
                      <a:endParaRPr sz="1600" dirty="0">
                        <a:latin typeface="Bahnschrift" panose="020B0502040204020203" pitchFamily="34" charset="0"/>
                        <a:cs typeface="Times New Roman"/>
                      </a:endParaRPr>
                    </a:p>
                    <a:p>
                      <a:pPr marL="83820">
                        <a:lnSpc>
                          <a:spcPct val="100000"/>
                        </a:lnSpc>
                      </a:pPr>
                      <a:r>
                        <a:rPr sz="1600" spc="-20" dirty="0">
                          <a:solidFill>
                            <a:srgbClr val="B71E42"/>
                          </a:solidFill>
                          <a:latin typeface="Bahnschrift" panose="020B0502040204020203" pitchFamily="34" charset="0"/>
                          <a:cs typeface="Arial MT"/>
                        </a:rPr>
                        <a:t>S_no</a:t>
                      </a:r>
                      <a:endParaRPr sz="1600" dirty="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5"/>
                        </a:spcBef>
                      </a:pPr>
                      <a:endParaRPr sz="1600">
                        <a:latin typeface="Bahnschrift" panose="020B0502040204020203" pitchFamily="34" charset="0"/>
                        <a:cs typeface="Times New Roman"/>
                      </a:endParaRPr>
                    </a:p>
                    <a:p>
                      <a:pPr marL="80645" algn="ctr">
                        <a:lnSpc>
                          <a:spcPct val="100000"/>
                        </a:lnSpc>
                      </a:pPr>
                      <a:r>
                        <a:rPr sz="1600" dirty="0">
                          <a:solidFill>
                            <a:srgbClr val="B71E42"/>
                          </a:solidFill>
                          <a:latin typeface="Bahnschrift" panose="020B0502040204020203" pitchFamily="34" charset="0"/>
                          <a:cs typeface="Arial MT"/>
                        </a:rPr>
                        <a:t>Field's</a:t>
                      </a:r>
                      <a:r>
                        <a:rPr sz="1600" spc="-40" dirty="0">
                          <a:solidFill>
                            <a:srgbClr val="B71E42"/>
                          </a:solidFill>
                          <a:latin typeface="Bahnschrift" panose="020B0502040204020203" pitchFamily="34" charset="0"/>
                          <a:cs typeface="Arial MT"/>
                        </a:rPr>
                        <a:t> </a:t>
                      </a:r>
                      <a:r>
                        <a:rPr sz="1600" spc="-20" dirty="0">
                          <a:solidFill>
                            <a:srgbClr val="B71E42"/>
                          </a:solidFill>
                          <a:latin typeface="Bahnschrift" panose="020B0502040204020203" pitchFamily="34" charset="0"/>
                          <a:cs typeface="Arial MT"/>
                        </a:rPr>
                        <a:t>Name</a:t>
                      </a:r>
                      <a:endParaRPr sz="160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5"/>
                        </a:spcBef>
                      </a:pPr>
                      <a:endParaRPr sz="1600">
                        <a:latin typeface="Bahnschrift" panose="020B0502040204020203" pitchFamily="34" charset="0"/>
                        <a:cs typeface="Times New Roman"/>
                      </a:endParaRPr>
                    </a:p>
                    <a:p>
                      <a:pPr marL="1905" algn="ctr">
                        <a:lnSpc>
                          <a:spcPct val="100000"/>
                        </a:lnSpc>
                      </a:pPr>
                      <a:r>
                        <a:rPr sz="1600" spc="-10" dirty="0">
                          <a:solidFill>
                            <a:srgbClr val="B71E42"/>
                          </a:solidFill>
                          <a:latin typeface="Bahnschrift" panose="020B0502040204020203" pitchFamily="34" charset="0"/>
                          <a:cs typeface="Arial MT"/>
                        </a:rPr>
                        <a:t>Description</a:t>
                      </a:r>
                      <a:endParaRPr sz="160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04800">
                <a:tc>
                  <a:txBody>
                    <a:bodyPr/>
                    <a:lstStyle/>
                    <a:p>
                      <a:pPr marR="338455" algn="r">
                        <a:lnSpc>
                          <a:spcPct val="100000"/>
                        </a:lnSpc>
                        <a:spcBef>
                          <a:spcPts val="450"/>
                        </a:spcBef>
                      </a:pPr>
                      <a:r>
                        <a:rPr sz="1600" spc="-25" dirty="0">
                          <a:latin typeface="Bahnschrift" panose="020B0502040204020203" pitchFamily="34" charset="0"/>
                          <a:cs typeface="Calibri"/>
                        </a:rPr>
                        <a:t>17</a:t>
                      </a:r>
                      <a:endParaRPr sz="160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91770" algn="ctr">
                        <a:lnSpc>
                          <a:spcPct val="100000"/>
                        </a:lnSpc>
                        <a:spcBef>
                          <a:spcPts val="450"/>
                        </a:spcBef>
                      </a:pPr>
                      <a:r>
                        <a:rPr lang="en-IN" sz="1600" b="0" i="0" u="none" strike="noStrike" dirty="0" smtClean="0">
                          <a:solidFill>
                            <a:schemeClr val="tx1"/>
                          </a:solidFill>
                          <a:effectLst/>
                          <a:latin typeface="Bahnschrift" panose="020B0502040204020203" pitchFamily="34" charset="0"/>
                          <a:ea typeface="+mn-ea"/>
                          <a:cs typeface="+mn-cs"/>
                        </a:rPr>
                        <a:t>ring-type</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lang="en-US" sz="1600" b="0" i="0" u="none" strike="noStrike" dirty="0" smtClean="0">
                          <a:solidFill>
                            <a:schemeClr val="tx1"/>
                          </a:solidFill>
                          <a:effectLst/>
                          <a:latin typeface="Bahnschrift" panose="020B0502040204020203" pitchFamily="34" charset="0"/>
                          <a:ea typeface="+mn-ea"/>
                          <a:cs typeface="+mn-cs"/>
                        </a:rPr>
                        <a:t>Type of ring on the mushroom</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434341">
                <a:tc>
                  <a:txBody>
                    <a:bodyPr/>
                    <a:lstStyle/>
                    <a:p>
                      <a:pPr marR="338455" algn="r">
                        <a:lnSpc>
                          <a:spcPct val="100000"/>
                        </a:lnSpc>
                        <a:spcBef>
                          <a:spcPts val="450"/>
                        </a:spcBef>
                      </a:pPr>
                      <a:r>
                        <a:rPr sz="1600" spc="-25" dirty="0">
                          <a:latin typeface="Bahnschrift" panose="020B0502040204020203" pitchFamily="34" charset="0"/>
                          <a:cs typeface="Calibri"/>
                        </a:rPr>
                        <a:t>18</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22860" algn="ctr">
                        <a:lnSpc>
                          <a:spcPct val="100000"/>
                        </a:lnSpc>
                        <a:spcBef>
                          <a:spcPts val="450"/>
                        </a:spcBef>
                      </a:pPr>
                      <a:r>
                        <a:rPr lang="en-IN" sz="1600" b="0" i="0" u="none" strike="noStrike" dirty="0" smtClean="0">
                          <a:solidFill>
                            <a:schemeClr val="tx1"/>
                          </a:solidFill>
                          <a:effectLst/>
                          <a:latin typeface="Bahnschrift" panose="020B0502040204020203" pitchFamily="34" charset="0"/>
                          <a:ea typeface="+mn-ea"/>
                          <a:cs typeface="+mn-cs"/>
                        </a:rPr>
                        <a:t>Spore-print-</a:t>
                      </a:r>
                      <a:r>
                        <a:rPr lang="en-IN" sz="1600" b="0" i="0" u="none" strike="noStrike" dirty="0" err="1" smtClean="0">
                          <a:solidFill>
                            <a:schemeClr val="tx1"/>
                          </a:solidFill>
                          <a:effectLst/>
                          <a:latin typeface="Bahnschrift" panose="020B0502040204020203" pitchFamily="34" charset="0"/>
                          <a:ea typeface="+mn-ea"/>
                          <a:cs typeface="+mn-cs"/>
                        </a:rPr>
                        <a:t>color</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gn="ctr">
                        <a:lnSpc>
                          <a:spcPct val="100000"/>
                        </a:lnSpc>
                        <a:spcBef>
                          <a:spcPts val="450"/>
                        </a:spcBef>
                      </a:pPr>
                      <a:r>
                        <a:rPr lang="en-US" sz="1600" b="0" i="0" u="none" strike="noStrike" dirty="0" smtClean="0">
                          <a:solidFill>
                            <a:schemeClr val="tx1"/>
                          </a:solidFill>
                          <a:effectLst/>
                          <a:latin typeface="Bahnschrift" panose="020B0502040204020203" pitchFamily="34" charset="0"/>
                          <a:ea typeface="+mn-ea"/>
                          <a:cs typeface="+mn-cs"/>
                        </a:rPr>
                        <a:t>Color of the spore print</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86741">
                <a:tc>
                  <a:txBody>
                    <a:bodyPr/>
                    <a:lstStyle/>
                    <a:p>
                      <a:pPr>
                        <a:lnSpc>
                          <a:spcPct val="100000"/>
                        </a:lnSpc>
                        <a:spcBef>
                          <a:spcPts val="310"/>
                        </a:spcBef>
                      </a:pPr>
                      <a:endParaRPr sz="1600">
                        <a:latin typeface="Bahnschrift" panose="020B0502040204020203" pitchFamily="34" charset="0"/>
                        <a:cs typeface="Times New Roman"/>
                      </a:endParaRPr>
                    </a:p>
                    <a:p>
                      <a:pPr marR="338455" algn="r">
                        <a:lnSpc>
                          <a:spcPct val="100000"/>
                        </a:lnSpc>
                      </a:pPr>
                      <a:r>
                        <a:rPr sz="1600" spc="-25" dirty="0">
                          <a:latin typeface="Bahnschrift" panose="020B0502040204020203" pitchFamily="34" charset="0"/>
                          <a:cs typeface="Calibri"/>
                        </a:rPr>
                        <a:t>19</a:t>
                      </a:r>
                      <a:endParaRPr sz="160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0419">
                        <a:lnSpc>
                          <a:spcPct val="100000"/>
                        </a:lnSpc>
                      </a:pPr>
                      <a:r>
                        <a:rPr lang="en-IN" sz="1600" b="0" i="0" u="none" strike="noStrike" dirty="0" smtClean="0">
                          <a:solidFill>
                            <a:schemeClr val="tx1"/>
                          </a:solidFill>
                          <a:effectLst/>
                          <a:latin typeface="Bahnschrift" panose="020B0502040204020203" pitchFamily="34" charset="0"/>
                          <a:ea typeface="+mn-ea"/>
                          <a:cs typeface="+mn-cs"/>
                        </a:rPr>
                        <a:t>Habitat</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Habitat where the mushroom is found</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60070">
                <a:tc>
                  <a:txBody>
                    <a:bodyPr/>
                    <a:lstStyle/>
                    <a:p>
                      <a:pPr>
                        <a:lnSpc>
                          <a:spcPct val="100000"/>
                        </a:lnSpc>
                        <a:spcBef>
                          <a:spcPts val="310"/>
                        </a:spcBef>
                      </a:pPr>
                      <a:endParaRPr sz="1600" dirty="0">
                        <a:latin typeface="Bahnschrift" panose="020B0502040204020203" pitchFamily="34" charset="0"/>
                        <a:cs typeface="Times New Roman"/>
                      </a:endParaRPr>
                    </a:p>
                    <a:p>
                      <a:pPr marR="338455" algn="r">
                        <a:lnSpc>
                          <a:spcPct val="100000"/>
                        </a:lnSpc>
                      </a:pPr>
                      <a:r>
                        <a:rPr sz="1600" spc="-25" dirty="0">
                          <a:latin typeface="Bahnschrift" panose="020B0502040204020203" pitchFamily="34" charset="0"/>
                          <a:cs typeface="Calibri"/>
                        </a:rPr>
                        <a:t>20</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13664" algn="ctr">
                        <a:lnSpc>
                          <a:spcPct val="100000"/>
                        </a:lnSpc>
                      </a:pPr>
                      <a:r>
                        <a:rPr lang="en-IN" sz="1600" b="0" i="0" u="none" strike="noStrike" dirty="0" smtClean="0">
                          <a:solidFill>
                            <a:schemeClr val="tx1"/>
                          </a:solidFill>
                          <a:effectLst/>
                          <a:latin typeface="Bahnschrift" panose="020B0502040204020203" pitchFamily="34" charset="0"/>
                          <a:ea typeface="+mn-ea"/>
                          <a:cs typeface="+mn-cs"/>
                        </a:rPr>
                        <a:t>Season</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Season in which the mushroom is found</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6" name="TextBox 5"/>
          <p:cNvSpPr txBox="1"/>
          <p:nvPr/>
        </p:nvSpPr>
        <p:spPr>
          <a:xfrm>
            <a:off x="3886200" y="3630602"/>
            <a:ext cx="6019800" cy="461665"/>
          </a:xfrm>
          <a:prstGeom prst="rect">
            <a:avLst/>
          </a:prstGeom>
          <a:noFill/>
        </p:spPr>
        <p:txBody>
          <a:bodyPr wrap="square" rtlCol="0">
            <a:spAutoFit/>
          </a:bodyPr>
          <a:lstStyle/>
          <a:p>
            <a:r>
              <a:rPr lang="en-IN" sz="2400" b="1" dirty="0" smtClean="0">
                <a:solidFill>
                  <a:srgbClr val="C00000"/>
                </a:solidFill>
                <a:latin typeface="Bahnschrift" panose="020B0502040204020203" pitchFamily="34" charset="0"/>
              </a:rPr>
              <a:t>TARGET VARIABLE</a:t>
            </a:r>
            <a:endParaRPr lang="en-IN" sz="2400" b="1" dirty="0">
              <a:solidFill>
                <a:srgbClr val="C00000"/>
              </a:solidFill>
              <a:latin typeface="Bahnschrift" panose="020B0502040204020203"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97042779"/>
              </p:ext>
            </p:extLst>
          </p:nvPr>
        </p:nvGraphicFramePr>
        <p:xfrm>
          <a:off x="1148838" y="4343400"/>
          <a:ext cx="9605328" cy="588010"/>
        </p:xfrm>
        <a:graphic>
          <a:graphicData uri="http://schemas.openxmlformats.org/drawingml/2006/table">
            <a:tbl>
              <a:tblPr firstRow="1" bandRow="1">
                <a:tableStyleId>{2D5ABB26-0587-4C30-8999-92F81FD0307C}</a:tableStyleId>
              </a:tblPr>
              <a:tblGrid>
                <a:gridCol w="819785"/>
                <a:gridCol w="2613026"/>
                <a:gridCol w="6172517"/>
              </a:tblGrid>
              <a:tr h="560070">
                <a:tc>
                  <a:txBody>
                    <a:bodyPr/>
                    <a:lstStyle/>
                    <a:p>
                      <a:pPr marR="338455" algn="r">
                        <a:lnSpc>
                          <a:spcPct val="100000"/>
                        </a:lnSpc>
                      </a:pPr>
                      <a:r>
                        <a:rPr lang="en-IN" sz="1600" spc="-25" dirty="0" smtClean="0">
                          <a:latin typeface="Bahnschrift" panose="020B0502040204020203" pitchFamily="34" charset="0"/>
                          <a:cs typeface="Calibri"/>
                        </a:rPr>
                        <a:t>21</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13664" algn="ctr">
                        <a:lnSpc>
                          <a:spcPct val="100000"/>
                        </a:lnSpc>
                      </a:pPr>
                      <a:r>
                        <a:rPr lang="en-IN" sz="1800" b="1" i="0" u="none" strike="noStrike" dirty="0" smtClean="0">
                          <a:solidFill>
                            <a:srgbClr val="C00000"/>
                          </a:solidFill>
                          <a:effectLst/>
                          <a:latin typeface="+mn-lt"/>
                          <a:ea typeface="+mn-ea"/>
                          <a:cs typeface="+mn-cs"/>
                        </a:rPr>
                        <a:t>Class</a:t>
                      </a:r>
                      <a:endParaRPr sz="1600" dirty="0">
                        <a:solidFill>
                          <a:srgbClr val="C00000"/>
                        </a:solidFill>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800" b="0" i="0" u="none" strike="noStrike" dirty="0" smtClean="0">
                          <a:solidFill>
                            <a:schemeClr val="tx1"/>
                          </a:solidFill>
                          <a:effectLst/>
                          <a:latin typeface="+mn-lt"/>
                          <a:ea typeface="+mn-ea"/>
                          <a:cs typeface="+mn-cs"/>
                        </a:rPr>
                        <a:t>Target variable indicating whether the mushroom is poisonous ('p') or edible ('e’).</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9" name="object 4"/>
          <p:cNvSpPr txBox="1">
            <a:spLocks noGrp="1"/>
          </p:cNvSpPr>
          <p:nvPr>
            <p:ph type="title"/>
          </p:nvPr>
        </p:nvSpPr>
        <p:spPr>
          <a:xfrm>
            <a:off x="913891" y="-23007"/>
            <a:ext cx="10717885" cy="689932"/>
          </a:xfrm>
          <a:prstGeom prst="rect">
            <a:avLst/>
          </a:prstGeom>
        </p:spPr>
        <p:txBody>
          <a:bodyPr vert="horz" wrap="square" lIns="0" tIns="12700" rIns="0" bIns="0" rtlCol="0">
            <a:spAutoFit/>
          </a:bodyPr>
          <a:lstStyle/>
          <a:p>
            <a:pPr marL="12700">
              <a:lnSpc>
                <a:spcPct val="100000"/>
              </a:lnSpc>
              <a:spcBef>
                <a:spcPts val="100"/>
              </a:spcBef>
              <a:tabLst>
                <a:tab pos="1320165" algn="l"/>
              </a:tabLst>
            </a:pPr>
            <a:r>
              <a:rPr sz="4400" spc="-20" dirty="0">
                <a:solidFill>
                  <a:srgbClr val="33391D"/>
                </a:solidFill>
              </a:rPr>
              <a:t>DATA</a:t>
            </a:r>
            <a:r>
              <a:rPr sz="4400" dirty="0">
                <a:solidFill>
                  <a:srgbClr val="33391D"/>
                </a:solidFill>
              </a:rPr>
              <a:t>	</a:t>
            </a:r>
            <a:r>
              <a:rPr sz="4400" spc="114" dirty="0">
                <a:solidFill>
                  <a:srgbClr val="33391D"/>
                </a:solidFill>
              </a:rPr>
              <a:t>SOURCE</a:t>
            </a:r>
            <a:r>
              <a:rPr sz="4400" spc="375" dirty="0">
                <a:solidFill>
                  <a:srgbClr val="33391D"/>
                </a:solidFill>
              </a:rPr>
              <a:t> </a:t>
            </a:r>
            <a:r>
              <a:rPr sz="4400" spc="135" dirty="0" smtClean="0">
                <a:solidFill>
                  <a:srgbClr val="33391D"/>
                </a:solidFill>
              </a:rPr>
              <a:t>INFORMATION</a:t>
            </a:r>
            <a:r>
              <a:rPr lang="en-IN" sz="4400" spc="135" dirty="0" smtClean="0">
                <a:solidFill>
                  <a:srgbClr val="33391D"/>
                </a:solidFill>
              </a:rPr>
              <a:t> </a:t>
            </a:r>
            <a:r>
              <a:rPr lang="en-IN" sz="4400" spc="135" dirty="0" smtClean="0">
                <a:solidFill>
                  <a:srgbClr val="33391D"/>
                </a:solidFill>
              </a:rPr>
              <a:t>(DATASET-1)</a:t>
            </a:r>
            <a:endParaRPr sz="4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3374023127"/>
              </p:ext>
            </p:extLst>
          </p:nvPr>
        </p:nvGraphicFramePr>
        <p:xfrm>
          <a:off x="1139189" y="1062989"/>
          <a:ext cx="9389110" cy="1885952"/>
        </p:xfrm>
        <a:graphic>
          <a:graphicData uri="http://schemas.openxmlformats.org/drawingml/2006/table">
            <a:tbl>
              <a:tblPr firstRow="1" bandRow="1">
                <a:tableStyleId>{2D5ABB26-0587-4C30-8999-92F81FD0307C}</a:tableStyleId>
              </a:tblPr>
              <a:tblGrid>
                <a:gridCol w="603567"/>
                <a:gridCol w="2613026"/>
                <a:gridCol w="6172517"/>
              </a:tblGrid>
              <a:tr h="560070">
                <a:tc>
                  <a:txBody>
                    <a:bodyPr/>
                    <a:lstStyle/>
                    <a:p>
                      <a:pPr>
                        <a:lnSpc>
                          <a:spcPct val="100000"/>
                        </a:lnSpc>
                        <a:spcBef>
                          <a:spcPts val="305"/>
                        </a:spcBef>
                      </a:pPr>
                      <a:endParaRPr sz="1600" dirty="0">
                        <a:latin typeface="Bahnschrift" panose="020B0502040204020203" pitchFamily="34" charset="0"/>
                        <a:cs typeface="Times New Roman"/>
                      </a:endParaRPr>
                    </a:p>
                    <a:p>
                      <a:pPr marL="83820">
                        <a:lnSpc>
                          <a:spcPct val="100000"/>
                        </a:lnSpc>
                      </a:pPr>
                      <a:r>
                        <a:rPr sz="1600" spc="-20" dirty="0">
                          <a:solidFill>
                            <a:srgbClr val="B71E42"/>
                          </a:solidFill>
                          <a:latin typeface="Bahnschrift" panose="020B0502040204020203" pitchFamily="34" charset="0"/>
                          <a:cs typeface="Arial MT"/>
                        </a:rPr>
                        <a:t>S_no</a:t>
                      </a:r>
                      <a:endParaRPr sz="1600" dirty="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5"/>
                        </a:spcBef>
                      </a:pPr>
                      <a:endParaRPr sz="1600">
                        <a:latin typeface="Bahnschrift" panose="020B0502040204020203" pitchFamily="34" charset="0"/>
                        <a:cs typeface="Times New Roman"/>
                      </a:endParaRPr>
                    </a:p>
                    <a:p>
                      <a:pPr marL="80645" algn="ctr">
                        <a:lnSpc>
                          <a:spcPct val="100000"/>
                        </a:lnSpc>
                      </a:pPr>
                      <a:r>
                        <a:rPr sz="1600" dirty="0">
                          <a:solidFill>
                            <a:srgbClr val="B71E42"/>
                          </a:solidFill>
                          <a:latin typeface="Bahnschrift" panose="020B0502040204020203" pitchFamily="34" charset="0"/>
                          <a:cs typeface="Arial MT"/>
                        </a:rPr>
                        <a:t>Field's</a:t>
                      </a:r>
                      <a:r>
                        <a:rPr sz="1600" spc="-40" dirty="0">
                          <a:solidFill>
                            <a:srgbClr val="B71E42"/>
                          </a:solidFill>
                          <a:latin typeface="Bahnschrift" panose="020B0502040204020203" pitchFamily="34" charset="0"/>
                          <a:cs typeface="Arial MT"/>
                        </a:rPr>
                        <a:t> </a:t>
                      </a:r>
                      <a:r>
                        <a:rPr sz="1600" spc="-20" dirty="0">
                          <a:solidFill>
                            <a:srgbClr val="B71E42"/>
                          </a:solidFill>
                          <a:latin typeface="Bahnschrift" panose="020B0502040204020203" pitchFamily="34" charset="0"/>
                          <a:cs typeface="Arial MT"/>
                        </a:rPr>
                        <a:t>Name</a:t>
                      </a:r>
                      <a:endParaRPr sz="160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5"/>
                        </a:spcBef>
                      </a:pPr>
                      <a:endParaRPr sz="1600">
                        <a:latin typeface="Bahnschrift" panose="020B0502040204020203" pitchFamily="34" charset="0"/>
                        <a:cs typeface="Times New Roman"/>
                      </a:endParaRPr>
                    </a:p>
                    <a:p>
                      <a:pPr marL="1905" algn="ctr">
                        <a:lnSpc>
                          <a:spcPct val="100000"/>
                        </a:lnSpc>
                      </a:pPr>
                      <a:r>
                        <a:rPr sz="1600" spc="-10" dirty="0">
                          <a:solidFill>
                            <a:srgbClr val="B71E42"/>
                          </a:solidFill>
                          <a:latin typeface="Bahnschrift" panose="020B0502040204020203" pitchFamily="34" charset="0"/>
                          <a:cs typeface="Arial MT"/>
                        </a:rPr>
                        <a:t>Description</a:t>
                      </a:r>
                      <a:endParaRPr sz="1600">
                        <a:latin typeface="Bahnschrift" panose="020B0502040204020203" pitchFamily="34" charset="0"/>
                        <a:cs typeface="Arial MT"/>
                      </a:endParaRPr>
                    </a:p>
                  </a:txBody>
                  <a:tcPr marL="0" marR="0" marT="38735"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304800">
                <a:tc>
                  <a:txBody>
                    <a:bodyPr/>
                    <a:lstStyle/>
                    <a:p>
                      <a:pPr marR="338455" algn="r">
                        <a:lnSpc>
                          <a:spcPct val="100000"/>
                        </a:lnSpc>
                        <a:spcBef>
                          <a:spcPts val="450"/>
                        </a:spcBef>
                      </a:pPr>
                      <a:r>
                        <a:rPr lang="en-IN" sz="1600" spc="-25" dirty="0" smtClean="0">
                          <a:latin typeface="Bahnschrift" panose="020B0502040204020203" pitchFamily="34" charset="0"/>
                          <a:cs typeface="Calibri"/>
                        </a:rPr>
                        <a:t>1</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91770" algn="ctr">
                        <a:lnSpc>
                          <a:spcPct val="100000"/>
                        </a:lnSpc>
                        <a:spcBef>
                          <a:spcPts val="450"/>
                        </a:spcBef>
                      </a:pPr>
                      <a:r>
                        <a:rPr lang="en-IN" sz="1600" b="0" i="0" u="none" strike="noStrike" dirty="0" smtClean="0">
                          <a:solidFill>
                            <a:schemeClr val="tx1"/>
                          </a:solidFill>
                          <a:effectLst/>
                          <a:latin typeface="Bahnschrift" panose="020B0502040204020203" pitchFamily="34" charset="0"/>
                          <a:ea typeface="+mn-ea"/>
                          <a:cs typeface="+mn-cs"/>
                        </a:rPr>
                        <a:t>family</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0"/>
                        </a:spcBef>
                      </a:pPr>
                      <a:r>
                        <a:rPr lang="en-IN" sz="1600" dirty="0" smtClean="0">
                          <a:latin typeface="Bahnschrift" panose="020B0502040204020203" pitchFamily="34" charset="0"/>
                          <a:cs typeface="Calibri"/>
                        </a:rPr>
                        <a:t>T</a:t>
                      </a:r>
                      <a:r>
                        <a:rPr lang="en-IN" sz="1600" baseline="0" dirty="0" smtClean="0">
                          <a:latin typeface="Bahnschrift" panose="020B0502040204020203" pitchFamily="34" charset="0"/>
                          <a:cs typeface="Calibri"/>
                        </a:rPr>
                        <a:t>o which family they belong</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434341">
                <a:tc>
                  <a:txBody>
                    <a:bodyPr/>
                    <a:lstStyle/>
                    <a:p>
                      <a:pPr marR="338455" algn="r">
                        <a:lnSpc>
                          <a:spcPct val="100000"/>
                        </a:lnSpc>
                        <a:spcBef>
                          <a:spcPts val="450"/>
                        </a:spcBef>
                      </a:pPr>
                      <a:r>
                        <a:rPr lang="en-IN" sz="1600" spc="-25" dirty="0" smtClean="0">
                          <a:latin typeface="Bahnschrift" panose="020B0502040204020203" pitchFamily="34" charset="0"/>
                          <a:cs typeface="Calibri"/>
                        </a:rPr>
                        <a:t>2</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22860" algn="ctr">
                        <a:lnSpc>
                          <a:spcPct val="100000"/>
                        </a:lnSpc>
                        <a:spcBef>
                          <a:spcPts val="450"/>
                        </a:spcBef>
                      </a:pPr>
                      <a:r>
                        <a:rPr lang="en-IN" sz="1600" b="0" i="0" u="none" strike="noStrike" smtClean="0">
                          <a:solidFill>
                            <a:schemeClr val="tx1"/>
                          </a:solidFill>
                          <a:effectLst/>
                          <a:latin typeface="Bahnschrift" panose="020B0502040204020203" pitchFamily="34" charset="0"/>
                          <a:ea typeface="+mn-ea"/>
                          <a:cs typeface="+mn-cs"/>
                        </a:rPr>
                        <a:t>name</a:t>
                      </a:r>
                      <a:endParaRPr lang="en-IN" sz="1600" b="0" i="0" u="none" strike="noStrike" dirty="0" smtClean="0">
                        <a:solidFill>
                          <a:schemeClr val="tx1"/>
                        </a:solidFill>
                        <a:effectLst/>
                        <a:latin typeface="Bahnschrift" panose="020B0502040204020203" pitchFamily="34" charset="0"/>
                        <a:ea typeface="+mn-ea"/>
                        <a:cs typeface="+mn-cs"/>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gn="ctr">
                        <a:lnSpc>
                          <a:spcPct val="100000"/>
                        </a:lnSpc>
                        <a:spcBef>
                          <a:spcPts val="450"/>
                        </a:spcBef>
                      </a:pPr>
                      <a:r>
                        <a:rPr lang="en-US" sz="1600" b="0" i="0" u="none" strike="noStrike" dirty="0" smtClean="0">
                          <a:solidFill>
                            <a:schemeClr val="tx1"/>
                          </a:solidFill>
                          <a:effectLst/>
                          <a:latin typeface="Bahnschrift" panose="020B0502040204020203" pitchFamily="34" charset="0"/>
                          <a:ea typeface="+mn-ea"/>
                          <a:cs typeface="+mn-cs"/>
                        </a:rPr>
                        <a:t>Name</a:t>
                      </a:r>
                      <a:r>
                        <a:rPr lang="en-US" sz="1600" b="0" i="0" u="none" strike="noStrike" baseline="0" dirty="0" smtClean="0">
                          <a:solidFill>
                            <a:schemeClr val="tx1"/>
                          </a:solidFill>
                          <a:effectLst/>
                          <a:latin typeface="Bahnschrift" panose="020B0502040204020203" pitchFamily="34" charset="0"/>
                          <a:ea typeface="+mn-ea"/>
                          <a:cs typeface="+mn-cs"/>
                        </a:rPr>
                        <a:t> of the particular species</a:t>
                      </a:r>
                      <a:endParaRPr sz="1600" dirty="0">
                        <a:latin typeface="Bahnschrift" panose="020B0502040204020203" pitchFamily="34" charset="0"/>
                        <a:cs typeface="Calibri"/>
                      </a:endParaRPr>
                    </a:p>
                  </a:txBody>
                  <a:tcPr marL="0" marR="0" marT="5715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586741">
                <a:tc>
                  <a:txBody>
                    <a:bodyPr/>
                    <a:lstStyle/>
                    <a:p>
                      <a:pPr>
                        <a:lnSpc>
                          <a:spcPct val="100000"/>
                        </a:lnSpc>
                        <a:spcBef>
                          <a:spcPts val="310"/>
                        </a:spcBef>
                      </a:pPr>
                      <a:endParaRPr sz="1600" dirty="0">
                        <a:latin typeface="Bahnschrift" panose="020B0502040204020203" pitchFamily="34" charset="0"/>
                        <a:cs typeface="Times New Roman"/>
                      </a:endParaRPr>
                    </a:p>
                    <a:p>
                      <a:pPr marR="338455" algn="r">
                        <a:lnSpc>
                          <a:spcPct val="100000"/>
                        </a:lnSpc>
                      </a:pPr>
                      <a:r>
                        <a:rPr lang="en-IN" sz="1600" spc="-25" dirty="0" smtClean="0">
                          <a:latin typeface="Bahnschrift" panose="020B0502040204020203" pitchFamily="34" charset="0"/>
                          <a:cs typeface="Calibri"/>
                        </a:rPr>
                        <a:t>3</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0419">
                        <a:lnSpc>
                          <a:spcPct val="100000"/>
                        </a:lnSpc>
                      </a:pPr>
                      <a:r>
                        <a:rPr lang="en-IN" sz="1600" b="0" i="0" u="none" strike="noStrike" dirty="0" smtClean="0">
                          <a:solidFill>
                            <a:schemeClr val="tx1"/>
                          </a:solidFill>
                          <a:effectLst/>
                          <a:latin typeface="Bahnschrift" panose="020B0502040204020203" pitchFamily="34" charset="0"/>
                          <a:ea typeface="+mn-ea"/>
                          <a:cs typeface="+mn-cs"/>
                        </a:rPr>
                        <a:t>cap-diameter</a:t>
                      </a:r>
                      <a:endParaRPr lang="en-IN" sz="1600" b="0" i="0" u="none" strike="noStrike" dirty="0" smtClean="0">
                        <a:solidFill>
                          <a:schemeClr val="tx1"/>
                        </a:solidFill>
                        <a:effectLst/>
                        <a:latin typeface="Bahnschrift" panose="020B0502040204020203" pitchFamily="34" charset="0"/>
                        <a:ea typeface="+mn-ea"/>
                        <a:cs typeface="+mn-cs"/>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600" b="0" i="0" u="none" strike="noStrike" dirty="0" smtClean="0">
                          <a:solidFill>
                            <a:schemeClr val="tx1"/>
                          </a:solidFill>
                          <a:effectLst/>
                          <a:latin typeface="Bahnschrift" panose="020B0502040204020203" pitchFamily="34" charset="0"/>
                          <a:ea typeface="+mn-ea"/>
                          <a:cs typeface="+mn-cs"/>
                        </a:rPr>
                        <a:t>Min</a:t>
                      </a:r>
                      <a:r>
                        <a:rPr lang="en-US" sz="1600" b="0" i="0" u="none" strike="noStrike" baseline="0" dirty="0" smtClean="0">
                          <a:solidFill>
                            <a:schemeClr val="tx1"/>
                          </a:solidFill>
                          <a:effectLst/>
                          <a:latin typeface="Bahnschrift" panose="020B0502040204020203" pitchFamily="34" charset="0"/>
                          <a:ea typeface="+mn-ea"/>
                          <a:cs typeface="+mn-cs"/>
                        </a:rPr>
                        <a:t> diameter of the species</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6" name="TextBox 5"/>
          <p:cNvSpPr txBox="1"/>
          <p:nvPr/>
        </p:nvSpPr>
        <p:spPr>
          <a:xfrm>
            <a:off x="4038600" y="3049429"/>
            <a:ext cx="6019800" cy="461665"/>
          </a:xfrm>
          <a:prstGeom prst="rect">
            <a:avLst/>
          </a:prstGeom>
          <a:noFill/>
        </p:spPr>
        <p:txBody>
          <a:bodyPr wrap="square" rtlCol="0">
            <a:spAutoFit/>
          </a:bodyPr>
          <a:lstStyle/>
          <a:p>
            <a:r>
              <a:rPr lang="en-IN" sz="2400" dirty="0" smtClean="0">
                <a:solidFill>
                  <a:srgbClr val="C00000"/>
                </a:solidFill>
                <a:latin typeface="Bahnschrift" panose="020B0502040204020203" pitchFamily="34" charset="0"/>
              </a:rPr>
              <a:t>TARGET VARIABLE</a:t>
            </a:r>
            <a:endParaRPr lang="en-IN" sz="2400" dirty="0">
              <a:solidFill>
                <a:srgbClr val="C00000"/>
              </a:solidFill>
              <a:latin typeface="Bahnschrift" panose="020B0502040204020203"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51687829"/>
              </p:ext>
            </p:extLst>
          </p:nvPr>
        </p:nvGraphicFramePr>
        <p:xfrm>
          <a:off x="1129664" y="3621107"/>
          <a:ext cx="9605328" cy="588010"/>
        </p:xfrm>
        <a:graphic>
          <a:graphicData uri="http://schemas.openxmlformats.org/drawingml/2006/table">
            <a:tbl>
              <a:tblPr firstRow="1" bandRow="1">
                <a:tableStyleId>{2D5ABB26-0587-4C30-8999-92F81FD0307C}</a:tableStyleId>
              </a:tblPr>
              <a:tblGrid>
                <a:gridCol w="819785"/>
                <a:gridCol w="2613026"/>
                <a:gridCol w="6172517"/>
              </a:tblGrid>
              <a:tr h="560070">
                <a:tc>
                  <a:txBody>
                    <a:bodyPr/>
                    <a:lstStyle/>
                    <a:p>
                      <a:pPr marR="338455" algn="r">
                        <a:lnSpc>
                          <a:spcPct val="100000"/>
                        </a:lnSpc>
                      </a:pPr>
                      <a:r>
                        <a:rPr lang="en-IN" sz="1600" spc="-25" dirty="0" smtClean="0">
                          <a:latin typeface="Bahnschrift" panose="020B0502040204020203" pitchFamily="34" charset="0"/>
                          <a:cs typeface="Calibri"/>
                        </a:rPr>
                        <a:t>4</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13664" algn="ctr">
                        <a:lnSpc>
                          <a:spcPct val="100000"/>
                        </a:lnSpc>
                      </a:pPr>
                      <a:r>
                        <a:rPr lang="en-IN" sz="1800" b="1" i="0" u="none" strike="noStrike" dirty="0" smtClean="0">
                          <a:solidFill>
                            <a:srgbClr val="C00000"/>
                          </a:solidFill>
                          <a:effectLst/>
                          <a:latin typeface="+mn-lt"/>
                          <a:ea typeface="+mn-ea"/>
                          <a:cs typeface="+mn-cs"/>
                        </a:rPr>
                        <a:t>Class</a:t>
                      </a:r>
                      <a:endParaRPr sz="1600" dirty="0">
                        <a:solidFill>
                          <a:srgbClr val="C00000"/>
                        </a:solidFill>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pPr>
                      <a:r>
                        <a:rPr lang="en-US" sz="1800" b="0" i="0" u="none" strike="noStrike" dirty="0" smtClean="0">
                          <a:solidFill>
                            <a:schemeClr val="tx1"/>
                          </a:solidFill>
                          <a:effectLst/>
                          <a:latin typeface="+mn-lt"/>
                          <a:ea typeface="+mn-ea"/>
                          <a:cs typeface="+mn-cs"/>
                        </a:rPr>
                        <a:t>Target variable indicating whether the mushroom is poisonous ('p') or edible ('e’).</a:t>
                      </a:r>
                      <a:endParaRPr sz="1600" dirty="0">
                        <a:latin typeface="Bahnschrift" panose="020B0502040204020203" pitchFamily="34" charset="0"/>
                        <a:cs typeface="Calibri"/>
                      </a:endParaRPr>
                    </a:p>
                  </a:txBody>
                  <a:tcPr marL="0" marR="0" marT="39370" marB="0" anchor="ctr">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9" name="object 4"/>
          <p:cNvSpPr txBox="1">
            <a:spLocks noGrp="1"/>
          </p:cNvSpPr>
          <p:nvPr>
            <p:ph type="title"/>
          </p:nvPr>
        </p:nvSpPr>
        <p:spPr>
          <a:xfrm>
            <a:off x="913891" y="-23007"/>
            <a:ext cx="10717885" cy="689932"/>
          </a:xfrm>
          <a:prstGeom prst="rect">
            <a:avLst/>
          </a:prstGeom>
        </p:spPr>
        <p:txBody>
          <a:bodyPr vert="horz" wrap="square" lIns="0" tIns="12700" rIns="0" bIns="0" rtlCol="0">
            <a:spAutoFit/>
          </a:bodyPr>
          <a:lstStyle/>
          <a:p>
            <a:pPr marL="12700">
              <a:lnSpc>
                <a:spcPct val="100000"/>
              </a:lnSpc>
              <a:spcBef>
                <a:spcPts val="100"/>
              </a:spcBef>
              <a:tabLst>
                <a:tab pos="1320165" algn="l"/>
              </a:tabLst>
            </a:pPr>
            <a:r>
              <a:rPr sz="4400" spc="-20" dirty="0">
                <a:solidFill>
                  <a:srgbClr val="33391D"/>
                </a:solidFill>
              </a:rPr>
              <a:t>DATA</a:t>
            </a:r>
            <a:r>
              <a:rPr sz="4400" dirty="0">
                <a:solidFill>
                  <a:srgbClr val="33391D"/>
                </a:solidFill>
              </a:rPr>
              <a:t>	</a:t>
            </a:r>
            <a:r>
              <a:rPr sz="4400" spc="114" dirty="0">
                <a:solidFill>
                  <a:srgbClr val="33391D"/>
                </a:solidFill>
              </a:rPr>
              <a:t>SOURCE</a:t>
            </a:r>
            <a:r>
              <a:rPr sz="4400" spc="375" dirty="0">
                <a:solidFill>
                  <a:srgbClr val="33391D"/>
                </a:solidFill>
              </a:rPr>
              <a:t> </a:t>
            </a:r>
            <a:r>
              <a:rPr sz="4400" spc="135" dirty="0" smtClean="0">
                <a:solidFill>
                  <a:srgbClr val="33391D"/>
                </a:solidFill>
              </a:rPr>
              <a:t>INFORMATION</a:t>
            </a:r>
            <a:r>
              <a:rPr lang="en-IN" sz="4400" spc="135" dirty="0" smtClean="0">
                <a:solidFill>
                  <a:srgbClr val="33391D"/>
                </a:solidFill>
              </a:rPr>
              <a:t> </a:t>
            </a:r>
            <a:r>
              <a:rPr lang="en-IN" sz="4400" spc="135" dirty="0" smtClean="0">
                <a:solidFill>
                  <a:srgbClr val="33391D"/>
                </a:solidFill>
              </a:rPr>
              <a:t>(DATASET-2)</a:t>
            </a:r>
            <a:endParaRPr sz="4400" dirty="0"/>
          </a:p>
        </p:txBody>
      </p:sp>
      <p:sp>
        <p:nvSpPr>
          <p:cNvPr id="8" name="TextBox 7"/>
          <p:cNvSpPr txBox="1"/>
          <p:nvPr/>
        </p:nvSpPr>
        <p:spPr>
          <a:xfrm>
            <a:off x="1028700" y="4435037"/>
            <a:ext cx="9563100" cy="830997"/>
          </a:xfrm>
          <a:prstGeom prst="rect">
            <a:avLst/>
          </a:prstGeom>
          <a:noFill/>
        </p:spPr>
        <p:txBody>
          <a:bodyPr wrap="square" rtlCol="0">
            <a:spAutoFit/>
          </a:bodyPr>
          <a:lstStyle/>
          <a:p>
            <a:r>
              <a:rPr lang="en-IN" sz="2400" b="1" dirty="0" smtClean="0">
                <a:solidFill>
                  <a:srgbClr val="C00000"/>
                </a:solidFill>
                <a:latin typeface="Bahnschrift" panose="020B0502040204020203" pitchFamily="34" charset="0"/>
              </a:rPr>
              <a:t>REASON OF NOT INCLUDING THE DATASET-2 FOR THE ANALYSIS: </a:t>
            </a:r>
          </a:p>
          <a:p>
            <a:endParaRPr lang="en-IN" sz="2400" b="1" dirty="0">
              <a:solidFill>
                <a:srgbClr val="C00000"/>
              </a:solidFill>
              <a:latin typeface="Bahnschrift" panose="020B0502040204020203" pitchFamily="34" charset="0"/>
            </a:endParaRPr>
          </a:p>
        </p:txBody>
      </p:sp>
      <p:sp>
        <p:nvSpPr>
          <p:cNvPr id="4" name="Rectangle 3"/>
          <p:cNvSpPr/>
          <p:nvPr/>
        </p:nvSpPr>
        <p:spPr>
          <a:xfrm>
            <a:off x="762000" y="5168788"/>
            <a:ext cx="10744200" cy="923330"/>
          </a:xfrm>
          <a:prstGeom prst="rect">
            <a:avLst/>
          </a:prstGeom>
        </p:spPr>
        <p:txBody>
          <a:bodyPr wrap="square">
            <a:spAutoFit/>
          </a:bodyPr>
          <a:lstStyle/>
          <a:p>
            <a:pPr marL="342900" indent="-342900" algn="l">
              <a:lnSpc>
                <a:spcPct val="100000"/>
              </a:lnSpc>
              <a:buAutoNum type="arabicParenR"/>
            </a:pPr>
            <a:r>
              <a:rPr lang="en-US" dirty="0" smtClean="0">
                <a:solidFill>
                  <a:schemeClr val="tx1"/>
                </a:solidFill>
                <a:latin typeface="+mn-lt"/>
              </a:rPr>
              <a:t>There is no unique column to merge the 2 dataset</a:t>
            </a:r>
          </a:p>
          <a:p>
            <a:pPr marL="342900" indent="-342900" algn="l">
              <a:lnSpc>
                <a:spcPct val="100000"/>
              </a:lnSpc>
              <a:buAutoNum type="arabicParenR"/>
            </a:pPr>
            <a:r>
              <a:rPr lang="en-US" dirty="0" smtClean="0">
                <a:solidFill>
                  <a:schemeClr val="tx1"/>
                </a:solidFill>
                <a:latin typeface="+mn-lt"/>
                <a:cs typeface="Calibri"/>
              </a:rPr>
              <a:t>If we know the family and name of the species we can easily identify that the mushroom is poisonous or not , there is no need for model building for the analysis</a:t>
            </a:r>
            <a:endParaRPr lang="en-US" dirty="0">
              <a:latin typeface="+mn-lt"/>
              <a:cs typeface="Calibri"/>
            </a:endParaRPr>
          </a:p>
        </p:txBody>
      </p:sp>
      <p:sp>
        <p:nvSpPr>
          <p:cNvPr id="10" name="TextBox 9"/>
          <p:cNvSpPr txBox="1"/>
          <p:nvPr/>
        </p:nvSpPr>
        <p:spPr>
          <a:xfrm>
            <a:off x="4047893" y="567665"/>
            <a:ext cx="6019800" cy="461665"/>
          </a:xfrm>
          <a:prstGeom prst="rect">
            <a:avLst/>
          </a:prstGeom>
          <a:noFill/>
        </p:spPr>
        <p:txBody>
          <a:bodyPr wrap="square" rtlCol="0">
            <a:spAutoFit/>
          </a:bodyPr>
          <a:lstStyle/>
          <a:p>
            <a:r>
              <a:rPr lang="en-IN" sz="2400" dirty="0" smtClean="0">
                <a:solidFill>
                  <a:srgbClr val="C00000"/>
                </a:solidFill>
                <a:latin typeface="Bahnschrift" panose="020B0502040204020203" pitchFamily="34" charset="0"/>
              </a:rPr>
              <a:t>INDEPENDENT</a:t>
            </a:r>
            <a:r>
              <a:rPr lang="en-IN" sz="2400" dirty="0" smtClean="0">
                <a:solidFill>
                  <a:srgbClr val="C00000"/>
                </a:solidFill>
                <a:latin typeface="Bahnschrift" panose="020B0502040204020203" pitchFamily="34" charset="0"/>
              </a:rPr>
              <a:t> </a:t>
            </a:r>
            <a:r>
              <a:rPr lang="en-IN" sz="2400" dirty="0" smtClean="0">
                <a:solidFill>
                  <a:srgbClr val="C00000"/>
                </a:solidFill>
                <a:latin typeface="Bahnschrift" panose="020B0502040204020203" pitchFamily="34" charset="0"/>
              </a:rPr>
              <a:t>VARIABLE</a:t>
            </a:r>
            <a:endParaRPr lang="en-IN" sz="2400" dirty="0">
              <a:solidFill>
                <a:srgbClr val="C00000"/>
              </a:solidFill>
              <a:latin typeface="Bahnschrift" panose="020B0502040204020203" pitchFamily="34" charset="0"/>
            </a:endParaRPr>
          </a:p>
        </p:txBody>
      </p:sp>
    </p:spTree>
    <p:extLst>
      <p:ext uri="{BB962C8B-B14F-4D97-AF65-F5344CB8AC3E}">
        <p14:creationId xmlns:p14="http://schemas.microsoft.com/office/powerpoint/2010/main" val="2674196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885825" cy="6858000"/>
          </a:xfrm>
          <a:custGeom>
            <a:avLst/>
            <a:gdLst/>
            <a:ahLst/>
            <a:cxnLst/>
            <a:rect l="l" t="t" r="r" b="b"/>
            <a:pathLst>
              <a:path w="885825" h="6858000">
                <a:moveTo>
                  <a:pt x="709307" y="0"/>
                </a:moveTo>
                <a:lnTo>
                  <a:pt x="0" y="0"/>
                </a:lnTo>
                <a:lnTo>
                  <a:pt x="0" y="6857999"/>
                </a:lnTo>
                <a:lnTo>
                  <a:pt x="709307" y="6857999"/>
                </a:lnTo>
                <a:lnTo>
                  <a:pt x="710895" y="6789736"/>
                </a:lnTo>
                <a:lnTo>
                  <a:pt x="718832" y="6729412"/>
                </a:lnTo>
                <a:lnTo>
                  <a:pt x="729932" y="6677025"/>
                </a:lnTo>
                <a:lnTo>
                  <a:pt x="744220" y="6630987"/>
                </a:lnTo>
                <a:lnTo>
                  <a:pt x="760082" y="6589712"/>
                </a:lnTo>
                <a:lnTo>
                  <a:pt x="779132" y="6553200"/>
                </a:lnTo>
                <a:lnTo>
                  <a:pt x="817206" y="6477000"/>
                </a:lnTo>
                <a:lnTo>
                  <a:pt x="833081" y="6440487"/>
                </a:lnTo>
                <a:lnTo>
                  <a:pt x="848944" y="6399212"/>
                </a:lnTo>
                <a:lnTo>
                  <a:pt x="864819" y="6353175"/>
                </a:lnTo>
                <a:lnTo>
                  <a:pt x="875919" y="6300787"/>
                </a:lnTo>
                <a:lnTo>
                  <a:pt x="882269" y="6240462"/>
                </a:lnTo>
                <a:lnTo>
                  <a:pt x="885444" y="6172200"/>
                </a:lnTo>
                <a:lnTo>
                  <a:pt x="882269" y="6103937"/>
                </a:lnTo>
                <a:lnTo>
                  <a:pt x="875919" y="6043612"/>
                </a:lnTo>
                <a:lnTo>
                  <a:pt x="864819" y="5991225"/>
                </a:lnTo>
                <a:lnTo>
                  <a:pt x="848944" y="5945187"/>
                </a:lnTo>
                <a:lnTo>
                  <a:pt x="833081" y="5903912"/>
                </a:lnTo>
                <a:lnTo>
                  <a:pt x="817206" y="5867400"/>
                </a:lnTo>
                <a:lnTo>
                  <a:pt x="779132" y="5791200"/>
                </a:lnTo>
                <a:lnTo>
                  <a:pt x="760082" y="5754687"/>
                </a:lnTo>
                <a:lnTo>
                  <a:pt x="744220" y="5713412"/>
                </a:lnTo>
                <a:lnTo>
                  <a:pt x="729932" y="5667375"/>
                </a:lnTo>
                <a:lnTo>
                  <a:pt x="718832" y="5614987"/>
                </a:lnTo>
                <a:lnTo>
                  <a:pt x="710895" y="5554599"/>
                </a:lnTo>
                <a:lnTo>
                  <a:pt x="709307" y="5486400"/>
                </a:lnTo>
                <a:lnTo>
                  <a:pt x="710895" y="5418074"/>
                </a:lnTo>
                <a:lnTo>
                  <a:pt x="718832" y="5357749"/>
                </a:lnTo>
                <a:lnTo>
                  <a:pt x="729932" y="5305425"/>
                </a:lnTo>
                <a:lnTo>
                  <a:pt x="744220" y="5259324"/>
                </a:lnTo>
                <a:lnTo>
                  <a:pt x="760082" y="5218049"/>
                </a:lnTo>
                <a:lnTo>
                  <a:pt x="779132" y="5181600"/>
                </a:lnTo>
                <a:lnTo>
                  <a:pt x="817206" y="5105400"/>
                </a:lnTo>
                <a:lnTo>
                  <a:pt x="833081" y="5068824"/>
                </a:lnTo>
                <a:lnTo>
                  <a:pt x="848944" y="5027549"/>
                </a:lnTo>
                <a:lnTo>
                  <a:pt x="864819" y="4981575"/>
                </a:lnTo>
                <a:lnTo>
                  <a:pt x="875919" y="4929124"/>
                </a:lnTo>
                <a:lnTo>
                  <a:pt x="882269" y="4868799"/>
                </a:lnTo>
                <a:lnTo>
                  <a:pt x="885444" y="4800600"/>
                </a:lnTo>
                <a:lnTo>
                  <a:pt x="882269" y="4732274"/>
                </a:lnTo>
                <a:lnTo>
                  <a:pt x="875919" y="4671949"/>
                </a:lnTo>
                <a:lnTo>
                  <a:pt x="864819" y="4619625"/>
                </a:lnTo>
                <a:lnTo>
                  <a:pt x="848944" y="4573524"/>
                </a:lnTo>
                <a:lnTo>
                  <a:pt x="833081" y="4532249"/>
                </a:lnTo>
                <a:lnTo>
                  <a:pt x="817206" y="4495800"/>
                </a:lnTo>
                <a:lnTo>
                  <a:pt x="779132" y="4419600"/>
                </a:lnTo>
                <a:lnTo>
                  <a:pt x="760082" y="4383024"/>
                </a:lnTo>
                <a:lnTo>
                  <a:pt x="744220" y="4341749"/>
                </a:lnTo>
                <a:lnTo>
                  <a:pt x="729932" y="4295775"/>
                </a:lnTo>
                <a:lnTo>
                  <a:pt x="718832" y="4243324"/>
                </a:lnTo>
                <a:lnTo>
                  <a:pt x="710895" y="4182999"/>
                </a:lnTo>
                <a:lnTo>
                  <a:pt x="709307" y="4114800"/>
                </a:lnTo>
                <a:lnTo>
                  <a:pt x="710895" y="4046474"/>
                </a:lnTo>
                <a:lnTo>
                  <a:pt x="718832" y="3986149"/>
                </a:lnTo>
                <a:lnTo>
                  <a:pt x="729932" y="3933825"/>
                </a:lnTo>
                <a:lnTo>
                  <a:pt x="744220" y="3887724"/>
                </a:lnTo>
                <a:lnTo>
                  <a:pt x="760082" y="3846449"/>
                </a:lnTo>
                <a:lnTo>
                  <a:pt x="779132" y="3810000"/>
                </a:lnTo>
                <a:lnTo>
                  <a:pt x="817206" y="3733800"/>
                </a:lnTo>
                <a:lnTo>
                  <a:pt x="833081" y="3697224"/>
                </a:lnTo>
                <a:lnTo>
                  <a:pt x="848944" y="3655949"/>
                </a:lnTo>
                <a:lnTo>
                  <a:pt x="864819" y="3609975"/>
                </a:lnTo>
                <a:lnTo>
                  <a:pt x="875919" y="3557524"/>
                </a:lnTo>
                <a:lnTo>
                  <a:pt x="882269" y="3497199"/>
                </a:lnTo>
                <a:lnTo>
                  <a:pt x="885444" y="3427349"/>
                </a:lnTo>
                <a:lnTo>
                  <a:pt x="882269" y="3360674"/>
                </a:lnTo>
                <a:lnTo>
                  <a:pt x="875919" y="3300349"/>
                </a:lnTo>
                <a:lnTo>
                  <a:pt x="864819" y="3248025"/>
                </a:lnTo>
                <a:lnTo>
                  <a:pt x="848944" y="3201924"/>
                </a:lnTo>
                <a:lnTo>
                  <a:pt x="833081" y="3160649"/>
                </a:lnTo>
                <a:lnTo>
                  <a:pt x="817206" y="3124200"/>
                </a:lnTo>
                <a:lnTo>
                  <a:pt x="779132" y="3048000"/>
                </a:lnTo>
                <a:lnTo>
                  <a:pt x="760082" y="3011424"/>
                </a:lnTo>
                <a:lnTo>
                  <a:pt x="744220" y="2970149"/>
                </a:lnTo>
                <a:lnTo>
                  <a:pt x="729932" y="2924175"/>
                </a:lnTo>
                <a:lnTo>
                  <a:pt x="718832" y="2871724"/>
                </a:lnTo>
                <a:lnTo>
                  <a:pt x="710895" y="2811399"/>
                </a:lnTo>
                <a:lnTo>
                  <a:pt x="709307" y="2743200"/>
                </a:lnTo>
                <a:lnTo>
                  <a:pt x="710895" y="2674874"/>
                </a:lnTo>
                <a:lnTo>
                  <a:pt x="718832" y="2614549"/>
                </a:lnTo>
                <a:lnTo>
                  <a:pt x="729932" y="2562225"/>
                </a:lnTo>
                <a:lnTo>
                  <a:pt x="744220" y="2516124"/>
                </a:lnTo>
                <a:lnTo>
                  <a:pt x="760082" y="2474849"/>
                </a:lnTo>
                <a:lnTo>
                  <a:pt x="779132" y="2438400"/>
                </a:lnTo>
                <a:lnTo>
                  <a:pt x="817206" y="2362200"/>
                </a:lnTo>
                <a:lnTo>
                  <a:pt x="833081" y="2325624"/>
                </a:lnTo>
                <a:lnTo>
                  <a:pt x="848944" y="2284349"/>
                </a:lnTo>
                <a:lnTo>
                  <a:pt x="864819" y="2238375"/>
                </a:lnTo>
                <a:lnTo>
                  <a:pt x="875919" y="2185924"/>
                </a:lnTo>
                <a:lnTo>
                  <a:pt x="882269" y="2125599"/>
                </a:lnTo>
                <a:lnTo>
                  <a:pt x="885444" y="2057400"/>
                </a:lnTo>
                <a:lnTo>
                  <a:pt x="882269" y="1989074"/>
                </a:lnTo>
                <a:lnTo>
                  <a:pt x="875919" y="1928749"/>
                </a:lnTo>
                <a:lnTo>
                  <a:pt x="864819" y="1876425"/>
                </a:lnTo>
                <a:lnTo>
                  <a:pt x="848944" y="1830324"/>
                </a:lnTo>
                <a:lnTo>
                  <a:pt x="833081" y="1789049"/>
                </a:lnTo>
                <a:lnTo>
                  <a:pt x="817206" y="1752600"/>
                </a:lnTo>
                <a:lnTo>
                  <a:pt x="779132" y="1676400"/>
                </a:lnTo>
                <a:lnTo>
                  <a:pt x="760082" y="1639824"/>
                </a:lnTo>
                <a:lnTo>
                  <a:pt x="744220" y="1598549"/>
                </a:lnTo>
                <a:lnTo>
                  <a:pt x="729932" y="1552575"/>
                </a:lnTo>
                <a:lnTo>
                  <a:pt x="718832" y="1500124"/>
                </a:lnTo>
                <a:lnTo>
                  <a:pt x="710895" y="1439799"/>
                </a:lnTo>
                <a:lnTo>
                  <a:pt x="709307" y="1371600"/>
                </a:lnTo>
                <a:lnTo>
                  <a:pt x="710895" y="1303274"/>
                </a:lnTo>
                <a:lnTo>
                  <a:pt x="718832" y="1242949"/>
                </a:lnTo>
                <a:lnTo>
                  <a:pt x="729932" y="1190625"/>
                </a:lnTo>
                <a:lnTo>
                  <a:pt x="744220" y="1144524"/>
                </a:lnTo>
                <a:lnTo>
                  <a:pt x="760082" y="1103249"/>
                </a:lnTo>
                <a:lnTo>
                  <a:pt x="779132" y="1066800"/>
                </a:lnTo>
                <a:lnTo>
                  <a:pt x="817206" y="990600"/>
                </a:lnTo>
                <a:lnTo>
                  <a:pt x="833081" y="954024"/>
                </a:lnTo>
                <a:lnTo>
                  <a:pt x="848944" y="912749"/>
                </a:lnTo>
                <a:lnTo>
                  <a:pt x="864819" y="866775"/>
                </a:lnTo>
                <a:lnTo>
                  <a:pt x="875919" y="814324"/>
                </a:lnTo>
                <a:lnTo>
                  <a:pt x="882269" y="753999"/>
                </a:lnTo>
                <a:lnTo>
                  <a:pt x="885444" y="685800"/>
                </a:lnTo>
                <a:lnTo>
                  <a:pt x="882269" y="617474"/>
                </a:lnTo>
                <a:lnTo>
                  <a:pt x="875919" y="557149"/>
                </a:lnTo>
                <a:lnTo>
                  <a:pt x="864819" y="504825"/>
                </a:lnTo>
                <a:lnTo>
                  <a:pt x="848944" y="458724"/>
                </a:lnTo>
                <a:lnTo>
                  <a:pt x="833081" y="417449"/>
                </a:lnTo>
                <a:lnTo>
                  <a:pt x="817206" y="381000"/>
                </a:lnTo>
                <a:lnTo>
                  <a:pt x="779132" y="304800"/>
                </a:lnTo>
                <a:lnTo>
                  <a:pt x="760082" y="268224"/>
                </a:lnTo>
                <a:lnTo>
                  <a:pt x="744220" y="226949"/>
                </a:lnTo>
                <a:lnTo>
                  <a:pt x="729932" y="180975"/>
                </a:lnTo>
                <a:lnTo>
                  <a:pt x="718832" y="128524"/>
                </a:lnTo>
                <a:lnTo>
                  <a:pt x="710895" y="68199"/>
                </a:lnTo>
                <a:lnTo>
                  <a:pt x="709307" y="0"/>
                </a:lnTo>
                <a:close/>
              </a:path>
            </a:pathLst>
          </a:custGeom>
          <a:solidFill>
            <a:srgbClr val="444D25"/>
          </a:solidFill>
        </p:spPr>
        <p:txBody>
          <a:bodyPr wrap="square" lIns="0" tIns="0" rIns="0" bIns="0" rtlCol="0"/>
          <a:lstStyle/>
          <a:p>
            <a:endParaRPr/>
          </a:p>
        </p:txBody>
      </p:sp>
      <p:sp>
        <p:nvSpPr>
          <p:cNvPr id="3" name="object 3"/>
          <p:cNvSpPr/>
          <p:nvPr/>
        </p:nvSpPr>
        <p:spPr>
          <a:xfrm>
            <a:off x="11908535" y="0"/>
            <a:ext cx="283210" cy="6858000"/>
          </a:xfrm>
          <a:custGeom>
            <a:avLst/>
            <a:gdLst/>
            <a:ahLst/>
            <a:cxnLst/>
            <a:rect l="l" t="t" r="r" b="b"/>
            <a:pathLst>
              <a:path w="283209" h="6858000">
                <a:moveTo>
                  <a:pt x="283082" y="0"/>
                </a:moveTo>
                <a:lnTo>
                  <a:pt x="0" y="0"/>
                </a:lnTo>
                <a:lnTo>
                  <a:pt x="0" y="6858000"/>
                </a:lnTo>
                <a:lnTo>
                  <a:pt x="283082" y="6858000"/>
                </a:lnTo>
                <a:lnTo>
                  <a:pt x="283082" y="0"/>
                </a:lnTo>
                <a:close/>
              </a:path>
            </a:pathLst>
          </a:custGeom>
          <a:solidFill>
            <a:srgbClr val="A4B592"/>
          </a:solidFill>
        </p:spPr>
        <p:txBody>
          <a:bodyPr wrap="square" lIns="0" tIns="0" rIns="0" bIns="0" rtlCol="0"/>
          <a:lstStyle/>
          <a:p>
            <a:endParaRPr/>
          </a:p>
        </p:txBody>
      </p:sp>
      <p:sp>
        <p:nvSpPr>
          <p:cNvPr id="4" name="object 4"/>
          <p:cNvSpPr txBox="1"/>
          <p:nvPr/>
        </p:nvSpPr>
        <p:spPr>
          <a:xfrm>
            <a:off x="1043432" y="2425395"/>
            <a:ext cx="3661410" cy="1765935"/>
          </a:xfrm>
          <a:prstGeom prst="rect">
            <a:avLst/>
          </a:prstGeom>
        </p:spPr>
        <p:txBody>
          <a:bodyPr vert="horz" wrap="square" lIns="0" tIns="12065" rIns="0" bIns="0" rtlCol="0">
            <a:spAutoFit/>
          </a:bodyPr>
          <a:lstStyle/>
          <a:p>
            <a:pPr marL="12700">
              <a:lnSpc>
                <a:spcPts val="4700"/>
              </a:lnSpc>
              <a:spcBef>
                <a:spcPts val="95"/>
              </a:spcBef>
            </a:pPr>
            <a:r>
              <a:rPr sz="4000" spc="85" dirty="0">
                <a:solidFill>
                  <a:srgbClr val="444D25"/>
                </a:solidFill>
                <a:latin typeface="Impact"/>
                <a:cs typeface="Impact"/>
              </a:rPr>
              <a:t>EXPLORATORY</a:t>
            </a:r>
            <a:endParaRPr sz="4000">
              <a:latin typeface="Impact"/>
              <a:cs typeface="Impact"/>
            </a:endParaRPr>
          </a:p>
          <a:p>
            <a:pPr marL="12700" marR="5080">
              <a:lnSpc>
                <a:spcPts val="4310"/>
              </a:lnSpc>
              <a:spcBef>
                <a:spcPts val="455"/>
              </a:spcBef>
              <a:tabLst>
                <a:tab pos="1213485" algn="l"/>
                <a:tab pos="3394075" algn="l"/>
              </a:tabLst>
            </a:pPr>
            <a:r>
              <a:rPr sz="4000" spc="-20" dirty="0">
                <a:solidFill>
                  <a:srgbClr val="444D25"/>
                </a:solidFill>
                <a:latin typeface="Impact"/>
                <a:cs typeface="Impact"/>
              </a:rPr>
              <a:t>DATA</a:t>
            </a:r>
            <a:r>
              <a:rPr sz="4000" dirty="0">
                <a:solidFill>
                  <a:srgbClr val="444D25"/>
                </a:solidFill>
                <a:latin typeface="Impact"/>
                <a:cs typeface="Impact"/>
              </a:rPr>
              <a:t>	</a:t>
            </a:r>
            <a:r>
              <a:rPr sz="4000" spc="180" dirty="0">
                <a:solidFill>
                  <a:srgbClr val="444D25"/>
                </a:solidFill>
                <a:latin typeface="Impact"/>
                <a:cs typeface="Impact"/>
              </a:rPr>
              <a:t>A</a:t>
            </a:r>
            <a:r>
              <a:rPr sz="4000" spc="165" dirty="0">
                <a:solidFill>
                  <a:srgbClr val="444D25"/>
                </a:solidFill>
                <a:latin typeface="Impact"/>
                <a:cs typeface="Impact"/>
              </a:rPr>
              <a:t>N</a:t>
            </a:r>
            <a:r>
              <a:rPr sz="4000" spc="180" dirty="0">
                <a:solidFill>
                  <a:srgbClr val="444D25"/>
                </a:solidFill>
                <a:latin typeface="Impact"/>
                <a:cs typeface="Impact"/>
              </a:rPr>
              <a:t>A</a:t>
            </a:r>
            <a:r>
              <a:rPr sz="4000" spc="-345" dirty="0">
                <a:solidFill>
                  <a:srgbClr val="444D25"/>
                </a:solidFill>
                <a:latin typeface="Impact"/>
                <a:cs typeface="Impact"/>
              </a:rPr>
              <a:t>L</a:t>
            </a:r>
            <a:r>
              <a:rPr sz="4000" spc="175" dirty="0">
                <a:solidFill>
                  <a:srgbClr val="444D25"/>
                </a:solidFill>
                <a:latin typeface="Impact"/>
                <a:cs typeface="Impact"/>
              </a:rPr>
              <a:t>Y</a:t>
            </a:r>
            <a:r>
              <a:rPr sz="4000" spc="165" dirty="0">
                <a:solidFill>
                  <a:srgbClr val="444D25"/>
                </a:solidFill>
                <a:latin typeface="Impact"/>
                <a:cs typeface="Impact"/>
              </a:rPr>
              <a:t>S</a:t>
            </a:r>
            <a:r>
              <a:rPr sz="4000" spc="170" dirty="0">
                <a:solidFill>
                  <a:srgbClr val="444D25"/>
                </a:solidFill>
                <a:latin typeface="Impact"/>
                <a:cs typeface="Impact"/>
              </a:rPr>
              <a:t>I</a:t>
            </a:r>
            <a:r>
              <a:rPr sz="4000" spc="-20" dirty="0">
                <a:solidFill>
                  <a:srgbClr val="444D25"/>
                </a:solidFill>
                <a:latin typeface="Impact"/>
                <a:cs typeface="Impact"/>
              </a:rPr>
              <a:t>S</a:t>
            </a:r>
            <a:r>
              <a:rPr sz="4000" dirty="0">
                <a:solidFill>
                  <a:srgbClr val="444D25"/>
                </a:solidFill>
                <a:latin typeface="Impact"/>
                <a:cs typeface="Impact"/>
              </a:rPr>
              <a:t>	</a:t>
            </a:r>
            <a:r>
              <a:rPr sz="4000" spc="-50" dirty="0">
                <a:solidFill>
                  <a:srgbClr val="444D25"/>
                </a:solidFill>
                <a:latin typeface="Impact"/>
                <a:cs typeface="Impact"/>
              </a:rPr>
              <a:t>– </a:t>
            </a:r>
            <a:r>
              <a:rPr sz="4000" spc="-20" dirty="0">
                <a:solidFill>
                  <a:srgbClr val="444D25"/>
                </a:solidFill>
                <a:latin typeface="Impact"/>
                <a:cs typeface="Impact"/>
              </a:rPr>
              <a:t>DATA</a:t>
            </a:r>
            <a:r>
              <a:rPr sz="4000" dirty="0">
                <a:solidFill>
                  <a:srgbClr val="444D25"/>
                </a:solidFill>
                <a:latin typeface="Impact"/>
                <a:cs typeface="Impact"/>
              </a:rPr>
              <a:t>	</a:t>
            </a:r>
            <a:r>
              <a:rPr sz="4000" spc="120" dirty="0">
                <a:solidFill>
                  <a:srgbClr val="444D25"/>
                </a:solidFill>
                <a:latin typeface="Impact"/>
                <a:cs typeface="Impact"/>
              </a:rPr>
              <a:t>CLEANING</a:t>
            </a:r>
            <a:endParaRPr sz="4000">
              <a:latin typeface="Impact"/>
              <a:cs typeface="Impact"/>
            </a:endParaRPr>
          </a:p>
        </p:txBody>
      </p:sp>
      <p:sp>
        <p:nvSpPr>
          <p:cNvPr id="5" name="object 5"/>
          <p:cNvSpPr txBox="1"/>
          <p:nvPr/>
        </p:nvSpPr>
        <p:spPr>
          <a:xfrm>
            <a:off x="5273040" y="5646420"/>
            <a:ext cx="1522730" cy="917575"/>
          </a:xfrm>
          <a:prstGeom prst="rect">
            <a:avLst/>
          </a:prstGeom>
          <a:solidFill>
            <a:srgbClr val="9B2B1C"/>
          </a:solidFill>
        </p:spPr>
        <p:txBody>
          <a:bodyPr vert="horz" wrap="square" lIns="0" tIns="163195" rIns="0" bIns="0" rtlCol="0">
            <a:spAutoFit/>
          </a:bodyPr>
          <a:lstStyle/>
          <a:p>
            <a:pPr marL="188595">
              <a:lnSpc>
                <a:spcPct val="100000"/>
              </a:lnSpc>
              <a:spcBef>
                <a:spcPts val="1285"/>
              </a:spcBef>
            </a:pPr>
            <a:r>
              <a:rPr sz="3200" dirty="0">
                <a:solidFill>
                  <a:srgbClr val="FFFFFF"/>
                </a:solidFill>
                <a:latin typeface="Trebuchet MS"/>
                <a:cs typeface="Trebuchet MS"/>
              </a:rPr>
              <a:t>Step</a:t>
            </a:r>
            <a:r>
              <a:rPr sz="3200" spc="-120" dirty="0">
                <a:solidFill>
                  <a:srgbClr val="FFFFFF"/>
                </a:solidFill>
                <a:latin typeface="Trebuchet MS"/>
                <a:cs typeface="Trebuchet MS"/>
              </a:rPr>
              <a:t> </a:t>
            </a:r>
            <a:r>
              <a:rPr sz="3200" spc="-50" dirty="0">
                <a:solidFill>
                  <a:srgbClr val="FFFFFF"/>
                </a:solidFill>
                <a:latin typeface="Trebuchet MS"/>
                <a:cs typeface="Trebuchet MS"/>
              </a:rPr>
              <a:t>5</a:t>
            </a:r>
            <a:endParaRPr sz="3200">
              <a:latin typeface="Trebuchet MS"/>
              <a:cs typeface="Trebuchet MS"/>
            </a:endParaRPr>
          </a:p>
        </p:txBody>
      </p:sp>
      <p:sp>
        <p:nvSpPr>
          <p:cNvPr id="6" name="object 6"/>
          <p:cNvSpPr txBox="1"/>
          <p:nvPr/>
        </p:nvSpPr>
        <p:spPr>
          <a:xfrm>
            <a:off x="6795516" y="5929884"/>
            <a:ext cx="4528185" cy="434340"/>
          </a:xfrm>
          <a:prstGeom prst="rect">
            <a:avLst/>
          </a:prstGeom>
          <a:solidFill>
            <a:srgbClr val="DECCCA">
              <a:alpha val="89802"/>
            </a:srgbClr>
          </a:solidFill>
        </p:spPr>
        <p:txBody>
          <a:bodyPr vert="horz" wrap="square" lIns="0" tIns="0" rIns="0" bIns="0" rtlCol="0">
            <a:spAutoFit/>
          </a:bodyPr>
          <a:lstStyle/>
          <a:p>
            <a:pPr marL="80010">
              <a:lnSpc>
                <a:spcPts val="1675"/>
              </a:lnSpc>
            </a:pPr>
            <a:r>
              <a:rPr sz="1400" b="1" spc="-10" dirty="0">
                <a:latin typeface="Cambria"/>
                <a:cs typeface="Cambria"/>
              </a:rPr>
              <a:t>Implementation</a:t>
            </a:r>
            <a:r>
              <a:rPr sz="1400" b="1" dirty="0">
                <a:latin typeface="Cambria"/>
                <a:cs typeface="Cambria"/>
              </a:rPr>
              <a:t> of</a:t>
            </a:r>
            <a:r>
              <a:rPr sz="1400" b="1" spc="40" dirty="0">
                <a:latin typeface="Cambria"/>
                <a:cs typeface="Cambria"/>
              </a:rPr>
              <a:t> </a:t>
            </a:r>
            <a:r>
              <a:rPr sz="1400" b="1" spc="-10" dirty="0">
                <a:latin typeface="Cambria"/>
                <a:cs typeface="Cambria"/>
              </a:rPr>
              <a:t>Models</a:t>
            </a:r>
            <a:endParaRPr sz="1400">
              <a:latin typeface="Cambria"/>
              <a:cs typeface="Cambria"/>
            </a:endParaRPr>
          </a:p>
        </p:txBody>
      </p:sp>
      <p:grpSp>
        <p:nvGrpSpPr>
          <p:cNvPr id="7" name="object 7"/>
          <p:cNvGrpSpPr/>
          <p:nvPr/>
        </p:nvGrpSpPr>
        <p:grpSpPr>
          <a:xfrm>
            <a:off x="5274309" y="4271517"/>
            <a:ext cx="1521460" cy="1402715"/>
            <a:chOff x="5274309" y="4271517"/>
            <a:chExt cx="1521460" cy="1402715"/>
          </a:xfrm>
        </p:grpSpPr>
        <p:sp>
          <p:nvSpPr>
            <p:cNvPr id="8" name="object 8"/>
            <p:cNvSpPr/>
            <p:nvPr/>
          </p:nvSpPr>
          <p:spPr>
            <a:xfrm>
              <a:off x="5280659" y="4277867"/>
              <a:ext cx="1508760" cy="1390015"/>
            </a:xfrm>
            <a:custGeom>
              <a:avLst/>
              <a:gdLst/>
              <a:ahLst/>
              <a:cxnLst/>
              <a:rect l="l" t="t" r="r" b="b"/>
              <a:pathLst>
                <a:path w="1508759" h="1390014">
                  <a:moveTo>
                    <a:pt x="1508760" y="0"/>
                  </a:moveTo>
                  <a:lnTo>
                    <a:pt x="0" y="0"/>
                  </a:lnTo>
                  <a:lnTo>
                    <a:pt x="0" y="902842"/>
                  </a:lnTo>
                  <a:lnTo>
                    <a:pt x="719581" y="902842"/>
                  </a:lnTo>
                  <a:lnTo>
                    <a:pt x="719581" y="1181099"/>
                  </a:lnTo>
                  <a:lnTo>
                    <a:pt x="615441" y="1181099"/>
                  </a:lnTo>
                  <a:lnTo>
                    <a:pt x="754379" y="1389519"/>
                  </a:lnTo>
                  <a:lnTo>
                    <a:pt x="893190" y="1181099"/>
                  </a:lnTo>
                  <a:lnTo>
                    <a:pt x="789051" y="1181099"/>
                  </a:lnTo>
                  <a:lnTo>
                    <a:pt x="789051" y="902842"/>
                  </a:lnTo>
                  <a:lnTo>
                    <a:pt x="1508760" y="902842"/>
                  </a:lnTo>
                  <a:lnTo>
                    <a:pt x="1508760" y="0"/>
                  </a:lnTo>
                  <a:close/>
                </a:path>
              </a:pathLst>
            </a:custGeom>
            <a:solidFill>
              <a:srgbClr val="9F482C"/>
            </a:solidFill>
          </p:spPr>
          <p:txBody>
            <a:bodyPr wrap="square" lIns="0" tIns="0" rIns="0" bIns="0" rtlCol="0"/>
            <a:lstStyle/>
            <a:p>
              <a:endParaRPr/>
            </a:p>
          </p:txBody>
        </p:sp>
        <p:sp>
          <p:nvSpPr>
            <p:cNvPr id="9" name="object 9"/>
            <p:cNvSpPr/>
            <p:nvPr/>
          </p:nvSpPr>
          <p:spPr>
            <a:xfrm>
              <a:off x="5280659" y="4277867"/>
              <a:ext cx="1508760" cy="1390015"/>
            </a:xfrm>
            <a:custGeom>
              <a:avLst/>
              <a:gdLst/>
              <a:ahLst/>
              <a:cxnLst/>
              <a:rect l="l" t="t" r="r" b="b"/>
              <a:pathLst>
                <a:path w="1508759" h="1390014">
                  <a:moveTo>
                    <a:pt x="1508760" y="902842"/>
                  </a:moveTo>
                  <a:lnTo>
                    <a:pt x="789051" y="902842"/>
                  </a:lnTo>
                  <a:lnTo>
                    <a:pt x="789051" y="1181099"/>
                  </a:lnTo>
                  <a:lnTo>
                    <a:pt x="893317" y="1181099"/>
                  </a:lnTo>
                  <a:lnTo>
                    <a:pt x="754379" y="1389519"/>
                  </a:lnTo>
                  <a:lnTo>
                    <a:pt x="615441" y="1181099"/>
                  </a:lnTo>
                  <a:lnTo>
                    <a:pt x="719581" y="1181099"/>
                  </a:lnTo>
                  <a:lnTo>
                    <a:pt x="719581" y="902842"/>
                  </a:lnTo>
                  <a:lnTo>
                    <a:pt x="0" y="902842"/>
                  </a:lnTo>
                  <a:lnTo>
                    <a:pt x="0" y="0"/>
                  </a:lnTo>
                  <a:lnTo>
                    <a:pt x="1508760" y="0"/>
                  </a:lnTo>
                  <a:lnTo>
                    <a:pt x="1508760" y="902842"/>
                  </a:lnTo>
                  <a:close/>
                </a:path>
              </a:pathLst>
            </a:custGeom>
            <a:ln w="12192">
              <a:solidFill>
                <a:srgbClr val="9F482C"/>
              </a:solidFill>
            </a:ln>
          </p:spPr>
          <p:txBody>
            <a:bodyPr wrap="square" lIns="0" tIns="0" rIns="0" bIns="0" rtlCol="0"/>
            <a:lstStyle/>
            <a:p>
              <a:endParaRPr/>
            </a:p>
          </p:txBody>
        </p:sp>
      </p:grpSp>
      <p:sp>
        <p:nvSpPr>
          <p:cNvPr id="10" name="object 10"/>
          <p:cNvSpPr txBox="1"/>
          <p:nvPr/>
        </p:nvSpPr>
        <p:spPr>
          <a:xfrm>
            <a:off x="5448427" y="4422140"/>
            <a:ext cx="115506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Trebuchet MS"/>
                <a:cs typeface="Trebuchet MS"/>
              </a:rPr>
              <a:t>Step</a:t>
            </a:r>
            <a:r>
              <a:rPr sz="3200" spc="-160" dirty="0">
                <a:solidFill>
                  <a:srgbClr val="FFFFFF"/>
                </a:solidFill>
                <a:latin typeface="Trebuchet MS"/>
                <a:cs typeface="Trebuchet MS"/>
              </a:rPr>
              <a:t> </a:t>
            </a:r>
            <a:r>
              <a:rPr sz="3200" spc="-50" dirty="0">
                <a:solidFill>
                  <a:srgbClr val="FFFFFF"/>
                </a:solidFill>
                <a:latin typeface="Trebuchet MS"/>
                <a:cs typeface="Trebuchet MS"/>
              </a:rPr>
              <a:t>4</a:t>
            </a:r>
            <a:endParaRPr sz="3200">
              <a:latin typeface="Trebuchet MS"/>
              <a:cs typeface="Trebuchet MS"/>
            </a:endParaRPr>
          </a:p>
        </p:txBody>
      </p:sp>
      <p:sp>
        <p:nvSpPr>
          <p:cNvPr id="11" name="object 11"/>
          <p:cNvSpPr txBox="1"/>
          <p:nvPr/>
        </p:nvSpPr>
        <p:spPr>
          <a:xfrm>
            <a:off x="6800088" y="4521708"/>
            <a:ext cx="4537075" cy="344966"/>
          </a:xfrm>
          <a:prstGeom prst="rect">
            <a:avLst/>
          </a:prstGeom>
          <a:solidFill>
            <a:srgbClr val="DDCFCC">
              <a:alpha val="89802"/>
            </a:srgbClr>
          </a:solidFill>
        </p:spPr>
        <p:txBody>
          <a:bodyPr vert="horz" wrap="square" lIns="0" tIns="128270" rIns="0" bIns="0" rtlCol="0">
            <a:spAutoFit/>
          </a:bodyPr>
          <a:lstStyle/>
          <a:p>
            <a:pPr marL="86360">
              <a:lnSpc>
                <a:spcPct val="100000"/>
              </a:lnSpc>
              <a:spcBef>
                <a:spcPts val="1010"/>
              </a:spcBef>
            </a:pPr>
            <a:r>
              <a:rPr sz="1400" b="1" spc="10" dirty="0">
                <a:latin typeface="Cambria"/>
                <a:cs typeface="Cambria"/>
              </a:rPr>
              <a:t>Implementation</a:t>
            </a:r>
            <a:r>
              <a:rPr sz="1400" b="1" spc="300" dirty="0">
                <a:latin typeface="Cambria"/>
                <a:cs typeface="Cambria"/>
              </a:rPr>
              <a:t> </a:t>
            </a:r>
            <a:r>
              <a:rPr sz="1400" b="1" spc="10" dirty="0">
                <a:latin typeface="Cambria"/>
                <a:cs typeface="Cambria"/>
              </a:rPr>
              <a:t>of</a:t>
            </a:r>
            <a:r>
              <a:rPr sz="1400" b="1" spc="225" dirty="0">
                <a:latin typeface="Cambria"/>
                <a:cs typeface="Cambria"/>
              </a:rPr>
              <a:t> </a:t>
            </a:r>
            <a:r>
              <a:rPr sz="1400" b="1" spc="10" dirty="0">
                <a:latin typeface="Cambria"/>
                <a:cs typeface="Cambria"/>
              </a:rPr>
              <a:t>feature</a:t>
            </a:r>
            <a:r>
              <a:rPr sz="1400" b="1" spc="195" dirty="0">
                <a:latin typeface="Cambria"/>
                <a:cs typeface="Cambria"/>
              </a:rPr>
              <a:t> </a:t>
            </a:r>
            <a:r>
              <a:rPr sz="1400" b="1" spc="40" dirty="0" smtClean="0">
                <a:latin typeface="Cambria"/>
                <a:cs typeface="Cambria"/>
              </a:rPr>
              <a:t>engineering</a:t>
            </a:r>
            <a:r>
              <a:rPr lang="en-IN" sz="1400" b="1" spc="40" dirty="0" smtClean="0">
                <a:latin typeface="Cambria"/>
                <a:cs typeface="Cambria"/>
              </a:rPr>
              <a:t> </a:t>
            </a:r>
            <a:endParaRPr sz="1400" dirty="0">
              <a:latin typeface="Cambria"/>
              <a:cs typeface="Cambria"/>
            </a:endParaRPr>
          </a:p>
        </p:txBody>
      </p:sp>
      <p:grpSp>
        <p:nvGrpSpPr>
          <p:cNvPr id="12" name="object 12"/>
          <p:cNvGrpSpPr/>
          <p:nvPr/>
        </p:nvGrpSpPr>
        <p:grpSpPr>
          <a:xfrm>
            <a:off x="5274309" y="2895345"/>
            <a:ext cx="1521460" cy="1402715"/>
            <a:chOff x="5274309" y="2895345"/>
            <a:chExt cx="1521460" cy="1402715"/>
          </a:xfrm>
        </p:grpSpPr>
        <p:sp>
          <p:nvSpPr>
            <p:cNvPr id="13" name="object 13"/>
            <p:cNvSpPr/>
            <p:nvPr/>
          </p:nvSpPr>
          <p:spPr>
            <a:xfrm>
              <a:off x="5280659" y="2901695"/>
              <a:ext cx="1508760" cy="1390015"/>
            </a:xfrm>
            <a:custGeom>
              <a:avLst/>
              <a:gdLst/>
              <a:ahLst/>
              <a:cxnLst/>
              <a:rect l="l" t="t" r="r" b="b"/>
              <a:pathLst>
                <a:path w="1508759" h="1390014">
                  <a:moveTo>
                    <a:pt x="1508760" y="0"/>
                  </a:moveTo>
                  <a:lnTo>
                    <a:pt x="0" y="0"/>
                  </a:lnTo>
                  <a:lnTo>
                    <a:pt x="0" y="902842"/>
                  </a:lnTo>
                  <a:lnTo>
                    <a:pt x="719581" y="902842"/>
                  </a:lnTo>
                  <a:lnTo>
                    <a:pt x="719581" y="1181099"/>
                  </a:lnTo>
                  <a:lnTo>
                    <a:pt x="615441" y="1181099"/>
                  </a:lnTo>
                  <a:lnTo>
                    <a:pt x="754379" y="1389506"/>
                  </a:lnTo>
                  <a:lnTo>
                    <a:pt x="893190" y="1181099"/>
                  </a:lnTo>
                  <a:lnTo>
                    <a:pt x="789051" y="1181099"/>
                  </a:lnTo>
                  <a:lnTo>
                    <a:pt x="789051" y="902842"/>
                  </a:lnTo>
                  <a:lnTo>
                    <a:pt x="1508760" y="902842"/>
                  </a:lnTo>
                  <a:lnTo>
                    <a:pt x="1508760" y="0"/>
                  </a:lnTo>
                  <a:close/>
                </a:path>
              </a:pathLst>
            </a:custGeom>
            <a:solidFill>
              <a:srgbClr val="A2623C"/>
            </a:solidFill>
          </p:spPr>
          <p:txBody>
            <a:bodyPr wrap="square" lIns="0" tIns="0" rIns="0" bIns="0" rtlCol="0"/>
            <a:lstStyle/>
            <a:p>
              <a:endParaRPr/>
            </a:p>
          </p:txBody>
        </p:sp>
        <p:sp>
          <p:nvSpPr>
            <p:cNvPr id="14" name="object 14"/>
            <p:cNvSpPr/>
            <p:nvPr/>
          </p:nvSpPr>
          <p:spPr>
            <a:xfrm>
              <a:off x="5280659" y="2901695"/>
              <a:ext cx="1508760" cy="1390015"/>
            </a:xfrm>
            <a:custGeom>
              <a:avLst/>
              <a:gdLst/>
              <a:ahLst/>
              <a:cxnLst/>
              <a:rect l="l" t="t" r="r" b="b"/>
              <a:pathLst>
                <a:path w="1508759" h="1390014">
                  <a:moveTo>
                    <a:pt x="1508760" y="902842"/>
                  </a:moveTo>
                  <a:lnTo>
                    <a:pt x="789051" y="902842"/>
                  </a:lnTo>
                  <a:lnTo>
                    <a:pt x="789051" y="1181099"/>
                  </a:lnTo>
                  <a:lnTo>
                    <a:pt x="893317" y="1181099"/>
                  </a:lnTo>
                  <a:lnTo>
                    <a:pt x="754379" y="1389506"/>
                  </a:lnTo>
                  <a:lnTo>
                    <a:pt x="615441" y="1181099"/>
                  </a:lnTo>
                  <a:lnTo>
                    <a:pt x="719581" y="1181099"/>
                  </a:lnTo>
                  <a:lnTo>
                    <a:pt x="719581" y="902842"/>
                  </a:lnTo>
                  <a:lnTo>
                    <a:pt x="0" y="902842"/>
                  </a:lnTo>
                  <a:lnTo>
                    <a:pt x="0" y="0"/>
                  </a:lnTo>
                  <a:lnTo>
                    <a:pt x="1508760" y="0"/>
                  </a:lnTo>
                  <a:lnTo>
                    <a:pt x="1508760" y="902842"/>
                  </a:lnTo>
                  <a:close/>
                </a:path>
              </a:pathLst>
            </a:custGeom>
            <a:ln w="12192">
              <a:solidFill>
                <a:srgbClr val="A2623C"/>
              </a:solidFill>
            </a:ln>
          </p:spPr>
          <p:txBody>
            <a:bodyPr wrap="square" lIns="0" tIns="0" rIns="0" bIns="0" rtlCol="0"/>
            <a:lstStyle/>
            <a:p>
              <a:endParaRPr/>
            </a:p>
          </p:txBody>
        </p:sp>
      </p:grpSp>
      <p:sp>
        <p:nvSpPr>
          <p:cNvPr id="15" name="object 15"/>
          <p:cNvSpPr txBox="1"/>
          <p:nvPr/>
        </p:nvSpPr>
        <p:spPr>
          <a:xfrm>
            <a:off x="5448427" y="3044189"/>
            <a:ext cx="115506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Trebuchet MS"/>
                <a:cs typeface="Trebuchet MS"/>
              </a:rPr>
              <a:t>Step</a:t>
            </a:r>
            <a:r>
              <a:rPr sz="3200" spc="-160" dirty="0">
                <a:solidFill>
                  <a:srgbClr val="FFFFFF"/>
                </a:solidFill>
                <a:latin typeface="Trebuchet MS"/>
                <a:cs typeface="Trebuchet MS"/>
              </a:rPr>
              <a:t> </a:t>
            </a:r>
            <a:r>
              <a:rPr sz="3200" spc="-50" dirty="0">
                <a:solidFill>
                  <a:srgbClr val="FFFFFF"/>
                </a:solidFill>
                <a:latin typeface="Trebuchet MS"/>
                <a:cs typeface="Trebuchet MS"/>
              </a:rPr>
              <a:t>3</a:t>
            </a:r>
            <a:endParaRPr sz="3200">
              <a:latin typeface="Trebuchet MS"/>
              <a:cs typeface="Trebuchet MS"/>
            </a:endParaRPr>
          </a:p>
        </p:txBody>
      </p:sp>
      <p:sp>
        <p:nvSpPr>
          <p:cNvPr id="16" name="object 16"/>
          <p:cNvSpPr txBox="1"/>
          <p:nvPr/>
        </p:nvSpPr>
        <p:spPr>
          <a:xfrm>
            <a:off x="6795516" y="3131820"/>
            <a:ext cx="4528185" cy="685800"/>
          </a:xfrm>
          <a:prstGeom prst="rect">
            <a:avLst/>
          </a:prstGeom>
          <a:solidFill>
            <a:srgbClr val="DDD2CE">
              <a:alpha val="89802"/>
            </a:srgbClr>
          </a:solidFill>
        </p:spPr>
        <p:txBody>
          <a:bodyPr vert="horz" wrap="square" lIns="0" tIns="42545" rIns="0" bIns="0" rtlCol="0">
            <a:spAutoFit/>
          </a:bodyPr>
          <a:lstStyle/>
          <a:p>
            <a:pPr marL="98425" marR="210820">
              <a:lnSpc>
                <a:spcPts val="1500"/>
              </a:lnSpc>
              <a:spcBef>
                <a:spcPts val="335"/>
              </a:spcBef>
            </a:pPr>
            <a:r>
              <a:rPr sz="1400" b="1" spc="70" dirty="0">
                <a:latin typeface="Cambria"/>
                <a:cs typeface="Cambria"/>
              </a:rPr>
              <a:t>Bivariate</a:t>
            </a:r>
            <a:r>
              <a:rPr sz="1400" b="1" spc="365" dirty="0">
                <a:latin typeface="Cambria"/>
                <a:cs typeface="Cambria"/>
              </a:rPr>
              <a:t> </a:t>
            </a:r>
            <a:r>
              <a:rPr sz="1400" b="1" spc="75" dirty="0">
                <a:latin typeface="Cambria"/>
                <a:cs typeface="Cambria"/>
              </a:rPr>
              <a:t>Analysis</a:t>
            </a:r>
            <a:r>
              <a:rPr sz="1400" b="1" spc="370" dirty="0">
                <a:latin typeface="Cambria"/>
                <a:cs typeface="Cambria"/>
              </a:rPr>
              <a:t> </a:t>
            </a:r>
            <a:r>
              <a:rPr sz="1400" b="1" spc="70" dirty="0">
                <a:latin typeface="Cambria"/>
                <a:cs typeface="Cambria"/>
              </a:rPr>
              <a:t>between</a:t>
            </a:r>
            <a:r>
              <a:rPr sz="1400" b="1" spc="375" dirty="0">
                <a:latin typeface="Cambria"/>
                <a:cs typeface="Cambria"/>
              </a:rPr>
              <a:t> </a:t>
            </a:r>
            <a:r>
              <a:rPr sz="1400" b="1" spc="65" dirty="0">
                <a:latin typeface="Cambria"/>
                <a:cs typeface="Cambria"/>
              </a:rPr>
              <a:t>the</a:t>
            </a:r>
            <a:r>
              <a:rPr sz="1400" b="1" spc="365" dirty="0">
                <a:latin typeface="Cambria"/>
                <a:cs typeface="Cambria"/>
              </a:rPr>
              <a:t> </a:t>
            </a:r>
            <a:r>
              <a:rPr sz="1400" b="1" spc="75" dirty="0">
                <a:latin typeface="Cambria"/>
                <a:cs typeface="Cambria"/>
              </a:rPr>
              <a:t>columns</a:t>
            </a:r>
            <a:r>
              <a:rPr sz="1400" b="1" spc="365" dirty="0">
                <a:latin typeface="Cambria"/>
                <a:cs typeface="Cambria"/>
              </a:rPr>
              <a:t> </a:t>
            </a:r>
            <a:r>
              <a:rPr sz="1400" b="1" spc="65" dirty="0">
                <a:latin typeface="Cambria"/>
                <a:cs typeface="Cambria"/>
              </a:rPr>
              <a:t>and </a:t>
            </a:r>
            <a:r>
              <a:rPr sz="1400" b="1" spc="70" dirty="0">
                <a:latin typeface="Cambria"/>
                <a:cs typeface="Cambria"/>
              </a:rPr>
              <a:t>Visualization</a:t>
            </a:r>
            <a:endParaRPr sz="1400">
              <a:latin typeface="Cambria"/>
              <a:cs typeface="Cambria"/>
            </a:endParaRPr>
          </a:p>
        </p:txBody>
      </p:sp>
      <p:grpSp>
        <p:nvGrpSpPr>
          <p:cNvPr id="17" name="object 17"/>
          <p:cNvGrpSpPr/>
          <p:nvPr/>
        </p:nvGrpSpPr>
        <p:grpSpPr>
          <a:xfrm>
            <a:off x="5274309" y="1519174"/>
            <a:ext cx="1521460" cy="1402715"/>
            <a:chOff x="5274309" y="1519174"/>
            <a:chExt cx="1521460" cy="1402715"/>
          </a:xfrm>
        </p:grpSpPr>
        <p:sp>
          <p:nvSpPr>
            <p:cNvPr id="18" name="object 18"/>
            <p:cNvSpPr/>
            <p:nvPr/>
          </p:nvSpPr>
          <p:spPr>
            <a:xfrm>
              <a:off x="5280659" y="1525524"/>
              <a:ext cx="1508760" cy="1390015"/>
            </a:xfrm>
            <a:custGeom>
              <a:avLst/>
              <a:gdLst/>
              <a:ahLst/>
              <a:cxnLst/>
              <a:rect l="l" t="t" r="r" b="b"/>
              <a:pathLst>
                <a:path w="1508759" h="1390014">
                  <a:moveTo>
                    <a:pt x="1508760" y="0"/>
                  </a:moveTo>
                  <a:lnTo>
                    <a:pt x="0" y="0"/>
                  </a:lnTo>
                  <a:lnTo>
                    <a:pt x="0" y="902842"/>
                  </a:lnTo>
                  <a:lnTo>
                    <a:pt x="719581" y="902842"/>
                  </a:lnTo>
                  <a:lnTo>
                    <a:pt x="719581" y="1181100"/>
                  </a:lnTo>
                  <a:lnTo>
                    <a:pt x="615441" y="1181100"/>
                  </a:lnTo>
                  <a:lnTo>
                    <a:pt x="754379" y="1389506"/>
                  </a:lnTo>
                  <a:lnTo>
                    <a:pt x="893190" y="1181100"/>
                  </a:lnTo>
                  <a:lnTo>
                    <a:pt x="789051" y="1181100"/>
                  </a:lnTo>
                  <a:lnTo>
                    <a:pt x="789051" y="902842"/>
                  </a:lnTo>
                  <a:lnTo>
                    <a:pt x="1508760" y="902842"/>
                  </a:lnTo>
                  <a:lnTo>
                    <a:pt x="1508760" y="0"/>
                  </a:lnTo>
                  <a:close/>
                </a:path>
              </a:pathLst>
            </a:custGeom>
            <a:solidFill>
              <a:srgbClr val="A47B50"/>
            </a:solidFill>
          </p:spPr>
          <p:txBody>
            <a:bodyPr wrap="square" lIns="0" tIns="0" rIns="0" bIns="0" rtlCol="0"/>
            <a:lstStyle/>
            <a:p>
              <a:endParaRPr/>
            </a:p>
          </p:txBody>
        </p:sp>
        <p:sp>
          <p:nvSpPr>
            <p:cNvPr id="19" name="object 19"/>
            <p:cNvSpPr/>
            <p:nvPr/>
          </p:nvSpPr>
          <p:spPr>
            <a:xfrm>
              <a:off x="5280659" y="1525524"/>
              <a:ext cx="1508760" cy="1390015"/>
            </a:xfrm>
            <a:custGeom>
              <a:avLst/>
              <a:gdLst/>
              <a:ahLst/>
              <a:cxnLst/>
              <a:rect l="l" t="t" r="r" b="b"/>
              <a:pathLst>
                <a:path w="1508759" h="1390014">
                  <a:moveTo>
                    <a:pt x="1508760" y="902842"/>
                  </a:moveTo>
                  <a:lnTo>
                    <a:pt x="789051" y="902842"/>
                  </a:lnTo>
                  <a:lnTo>
                    <a:pt x="789051" y="1181100"/>
                  </a:lnTo>
                  <a:lnTo>
                    <a:pt x="893317" y="1181100"/>
                  </a:lnTo>
                  <a:lnTo>
                    <a:pt x="754379" y="1389506"/>
                  </a:lnTo>
                  <a:lnTo>
                    <a:pt x="615441" y="1181100"/>
                  </a:lnTo>
                  <a:lnTo>
                    <a:pt x="719581" y="1181100"/>
                  </a:lnTo>
                  <a:lnTo>
                    <a:pt x="719581" y="902842"/>
                  </a:lnTo>
                  <a:lnTo>
                    <a:pt x="0" y="902842"/>
                  </a:lnTo>
                  <a:lnTo>
                    <a:pt x="0" y="0"/>
                  </a:lnTo>
                  <a:lnTo>
                    <a:pt x="1508760" y="0"/>
                  </a:lnTo>
                  <a:lnTo>
                    <a:pt x="1508760" y="902842"/>
                  </a:lnTo>
                  <a:close/>
                </a:path>
              </a:pathLst>
            </a:custGeom>
            <a:ln w="12192">
              <a:solidFill>
                <a:srgbClr val="A47B50"/>
              </a:solidFill>
            </a:ln>
          </p:spPr>
          <p:txBody>
            <a:bodyPr wrap="square" lIns="0" tIns="0" rIns="0" bIns="0" rtlCol="0"/>
            <a:lstStyle/>
            <a:p>
              <a:endParaRPr/>
            </a:p>
          </p:txBody>
        </p:sp>
      </p:grpSp>
      <p:sp>
        <p:nvSpPr>
          <p:cNvPr id="20" name="object 20"/>
          <p:cNvSpPr txBox="1"/>
          <p:nvPr/>
        </p:nvSpPr>
        <p:spPr>
          <a:xfrm>
            <a:off x="5448427" y="1669161"/>
            <a:ext cx="115506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Trebuchet MS"/>
                <a:cs typeface="Trebuchet MS"/>
              </a:rPr>
              <a:t>Step</a:t>
            </a:r>
            <a:r>
              <a:rPr sz="3200" spc="-160" dirty="0">
                <a:solidFill>
                  <a:srgbClr val="FFFFFF"/>
                </a:solidFill>
                <a:latin typeface="Trebuchet MS"/>
                <a:cs typeface="Trebuchet MS"/>
              </a:rPr>
              <a:t> </a:t>
            </a:r>
            <a:r>
              <a:rPr sz="3200" spc="-50" dirty="0">
                <a:solidFill>
                  <a:srgbClr val="FFFFFF"/>
                </a:solidFill>
                <a:latin typeface="Trebuchet MS"/>
                <a:cs typeface="Trebuchet MS"/>
              </a:rPr>
              <a:t>2</a:t>
            </a:r>
            <a:endParaRPr sz="3200">
              <a:latin typeface="Trebuchet MS"/>
              <a:cs typeface="Trebuchet MS"/>
            </a:endParaRPr>
          </a:p>
        </p:txBody>
      </p:sp>
      <p:sp>
        <p:nvSpPr>
          <p:cNvPr id="21" name="object 21"/>
          <p:cNvSpPr txBox="1"/>
          <p:nvPr/>
        </p:nvSpPr>
        <p:spPr>
          <a:xfrm>
            <a:off x="6795516" y="1758695"/>
            <a:ext cx="4541520" cy="459105"/>
          </a:xfrm>
          <a:prstGeom prst="rect">
            <a:avLst/>
          </a:prstGeom>
          <a:solidFill>
            <a:srgbClr val="DED5D0">
              <a:alpha val="89802"/>
            </a:srgbClr>
          </a:solidFill>
        </p:spPr>
        <p:txBody>
          <a:bodyPr vert="horz" wrap="square" lIns="0" tIns="43180" rIns="0" bIns="0" rtlCol="0">
            <a:spAutoFit/>
          </a:bodyPr>
          <a:lstStyle/>
          <a:p>
            <a:pPr marL="98425">
              <a:lnSpc>
                <a:spcPts val="1595"/>
              </a:lnSpc>
              <a:spcBef>
                <a:spcPts val="340"/>
              </a:spcBef>
            </a:pPr>
            <a:r>
              <a:rPr sz="1400" b="1" spc="70" dirty="0">
                <a:latin typeface="Cambria"/>
                <a:cs typeface="Cambria"/>
              </a:rPr>
              <a:t>Univariate</a:t>
            </a:r>
            <a:r>
              <a:rPr sz="1400" b="1" spc="220" dirty="0">
                <a:latin typeface="Cambria"/>
                <a:cs typeface="Cambria"/>
              </a:rPr>
              <a:t> </a:t>
            </a:r>
            <a:r>
              <a:rPr sz="1400" b="1" spc="70" dirty="0">
                <a:latin typeface="Cambria"/>
                <a:cs typeface="Cambria"/>
              </a:rPr>
              <a:t>Analysis</a:t>
            </a:r>
            <a:r>
              <a:rPr sz="1400" b="1" spc="225" dirty="0">
                <a:latin typeface="Cambria"/>
                <a:cs typeface="Cambria"/>
              </a:rPr>
              <a:t> </a:t>
            </a:r>
            <a:r>
              <a:rPr sz="1400" b="1" spc="60" dirty="0">
                <a:latin typeface="Cambria"/>
                <a:cs typeface="Cambria"/>
              </a:rPr>
              <a:t>and</a:t>
            </a:r>
            <a:r>
              <a:rPr sz="1400" b="1" spc="235" dirty="0">
                <a:latin typeface="Cambria"/>
                <a:cs typeface="Cambria"/>
              </a:rPr>
              <a:t> </a:t>
            </a:r>
            <a:r>
              <a:rPr sz="1400" b="1" spc="80" dirty="0">
                <a:latin typeface="Cambria"/>
                <a:cs typeface="Cambria"/>
              </a:rPr>
              <a:t>Visualization</a:t>
            </a:r>
            <a:r>
              <a:rPr sz="1400" b="1" spc="240" dirty="0">
                <a:latin typeface="Cambria"/>
                <a:cs typeface="Cambria"/>
              </a:rPr>
              <a:t> </a:t>
            </a:r>
            <a:r>
              <a:rPr sz="1400" b="1" spc="30" dirty="0">
                <a:latin typeface="Cambria"/>
                <a:cs typeface="Cambria"/>
              </a:rPr>
              <a:t>for</a:t>
            </a:r>
            <a:endParaRPr sz="1400">
              <a:latin typeface="Cambria"/>
              <a:cs typeface="Cambria"/>
            </a:endParaRPr>
          </a:p>
          <a:p>
            <a:pPr marL="98425">
              <a:lnSpc>
                <a:spcPts val="1595"/>
              </a:lnSpc>
            </a:pPr>
            <a:r>
              <a:rPr sz="1400" b="1" spc="70" dirty="0">
                <a:latin typeface="Cambria"/>
                <a:cs typeface="Cambria"/>
              </a:rPr>
              <a:t>each</a:t>
            </a:r>
            <a:r>
              <a:rPr sz="1400" b="1" spc="235" dirty="0">
                <a:latin typeface="Cambria"/>
                <a:cs typeface="Cambria"/>
              </a:rPr>
              <a:t> </a:t>
            </a:r>
            <a:r>
              <a:rPr sz="1400" b="1" spc="75" dirty="0">
                <a:latin typeface="Cambria"/>
                <a:cs typeface="Cambria"/>
              </a:rPr>
              <a:t>columns</a:t>
            </a:r>
            <a:r>
              <a:rPr sz="1400" b="1" spc="245" dirty="0">
                <a:latin typeface="Cambria"/>
                <a:cs typeface="Cambria"/>
              </a:rPr>
              <a:t> </a:t>
            </a:r>
            <a:r>
              <a:rPr sz="1400" b="1" dirty="0">
                <a:latin typeface="Cambria"/>
                <a:cs typeface="Cambria"/>
              </a:rPr>
              <a:t>in</a:t>
            </a:r>
            <a:r>
              <a:rPr sz="1400" b="1" spc="220" dirty="0">
                <a:latin typeface="Cambria"/>
                <a:cs typeface="Cambria"/>
              </a:rPr>
              <a:t> </a:t>
            </a:r>
            <a:r>
              <a:rPr sz="1400" b="1" spc="65" dirty="0">
                <a:latin typeface="Cambria"/>
                <a:cs typeface="Cambria"/>
              </a:rPr>
              <a:t>the</a:t>
            </a:r>
            <a:r>
              <a:rPr sz="1400" b="1" spc="225" dirty="0">
                <a:latin typeface="Cambria"/>
                <a:cs typeface="Cambria"/>
              </a:rPr>
              <a:t> </a:t>
            </a:r>
            <a:r>
              <a:rPr sz="1400" b="1" spc="70" dirty="0">
                <a:latin typeface="Cambria"/>
                <a:cs typeface="Cambria"/>
              </a:rPr>
              <a:t>dataset</a:t>
            </a:r>
            <a:endParaRPr sz="1400">
              <a:latin typeface="Cambria"/>
              <a:cs typeface="Cambria"/>
            </a:endParaRPr>
          </a:p>
        </p:txBody>
      </p:sp>
      <p:grpSp>
        <p:nvGrpSpPr>
          <p:cNvPr id="22" name="object 22"/>
          <p:cNvGrpSpPr/>
          <p:nvPr/>
        </p:nvGrpSpPr>
        <p:grpSpPr>
          <a:xfrm>
            <a:off x="5274564" y="143255"/>
            <a:ext cx="1521460" cy="1402080"/>
            <a:chOff x="5274564" y="143255"/>
            <a:chExt cx="1521460" cy="1402080"/>
          </a:xfrm>
        </p:grpSpPr>
        <p:sp>
          <p:nvSpPr>
            <p:cNvPr id="23" name="object 23"/>
            <p:cNvSpPr/>
            <p:nvPr/>
          </p:nvSpPr>
          <p:spPr>
            <a:xfrm>
              <a:off x="5280660" y="149351"/>
              <a:ext cx="1508760" cy="1390015"/>
            </a:xfrm>
            <a:custGeom>
              <a:avLst/>
              <a:gdLst/>
              <a:ahLst/>
              <a:cxnLst/>
              <a:rect l="l" t="t" r="r" b="b"/>
              <a:pathLst>
                <a:path w="1508759" h="1390015">
                  <a:moveTo>
                    <a:pt x="1508760" y="0"/>
                  </a:moveTo>
                  <a:lnTo>
                    <a:pt x="0" y="0"/>
                  </a:lnTo>
                  <a:lnTo>
                    <a:pt x="0" y="902843"/>
                  </a:lnTo>
                  <a:lnTo>
                    <a:pt x="719581" y="902843"/>
                  </a:lnTo>
                  <a:lnTo>
                    <a:pt x="719581" y="1181100"/>
                  </a:lnTo>
                  <a:lnTo>
                    <a:pt x="615441" y="1181100"/>
                  </a:lnTo>
                  <a:lnTo>
                    <a:pt x="754379" y="1389507"/>
                  </a:lnTo>
                  <a:lnTo>
                    <a:pt x="893190" y="1181100"/>
                  </a:lnTo>
                  <a:lnTo>
                    <a:pt x="789051" y="1181100"/>
                  </a:lnTo>
                  <a:lnTo>
                    <a:pt x="789051" y="902843"/>
                  </a:lnTo>
                  <a:lnTo>
                    <a:pt x="1508760" y="902843"/>
                  </a:lnTo>
                  <a:lnTo>
                    <a:pt x="1508760" y="0"/>
                  </a:lnTo>
                  <a:close/>
                </a:path>
              </a:pathLst>
            </a:custGeom>
            <a:solidFill>
              <a:srgbClr val="A18B67"/>
            </a:solidFill>
          </p:spPr>
          <p:txBody>
            <a:bodyPr wrap="square" lIns="0" tIns="0" rIns="0" bIns="0" rtlCol="0"/>
            <a:lstStyle/>
            <a:p>
              <a:endParaRPr/>
            </a:p>
          </p:txBody>
        </p:sp>
        <p:sp>
          <p:nvSpPr>
            <p:cNvPr id="24" name="object 24"/>
            <p:cNvSpPr/>
            <p:nvPr/>
          </p:nvSpPr>
          <p:spPr>
            <a:xfrm>
              <a:off x="5280660" y="149351"/>
              <a:ext cx="1508760" cy="1390015"/>
            </a:xfrm>
            <a:custGeom>
              <a:avLst/>
              <a:gdLst/>
              <a:ahLst/>
              <a:cxnLst/>
              <a:rect l="l" t="t" r="r" b="b"/>
              <a:pathLst>
                <a:path w="1508759" h="1390015">
                  <a:moveTo>
                    <a:pt x="1508760" y="902843"/>
                  </a:moveTo>
                  <a:lnTo>
                    <a:pt x="789051" y="902843"/>
                  </a:lnTo>
                  <a:lnTo>
                    <a:pt x="789051" y="1181100"/>
                  </a:lnTo>
                  <a:lnTo>
                    <a:pt x="893317" y="1181100"/>
                  </a:lnTo>
                  <a:lnTo>
                    <a:pt x="754379" y="1389507"/>
                  </a:lnTo>
                  <a:lnTo>
                    <a:pt x="615441" y="1181100"/>
                  </a:lnTo>
                  <a:lnTo>
                    <a:pt x="719581" y="1181100"/>
                  </a:lnTo>
                  <a:lnTo>
                    <a:pt x="719581" y="902843"/>
                  </a:lnTo>
                  <a:lnTo>
                    <a:pt x="0" y="902843"/>
                  </a:lnTo>
                  <a:lnTo>
                    <a:pt x="0" y="0"/>
                  </a:lnTo>
                  <a:lnTo>
                    <a:pt x="1508760" y="0"/>
                  </a:lnTo>
                  <a:lnTo>
                    <a:pt x="1508760" y="902843"/>
                  </a:lnTo>
                  <a:close/>
                </a:path>
              </a:pathLst>
            </a:custGeom>
            <a:ln w="12192">
              <a:solidFill>
                <a:srgbClr val="A18B67"/>
              </a:solidFill>
            </a:ln>
          </p:spPr>
          <p:txBody>
            <a:bodyPr wrap="square" lIns="0" tIns="0" rIns="0" bIns="0" rtlCol="0"/>
            <a:lstStyle/>
            <a:p>
              <a:endParaRPr/>
            </a:p>
          </p:txBody>
        </p:sp>
      </p:grpSp>
      <p:sp>
        <p:nvSpPr>
          <p:cNvPr id="25" name="object 25"/>
          <p:cNvSpPr txBox="1"/>
          <p:nvPr/>
        </p:nvSpPr>
        <p:spPr>
          <a:xfrm>
            <a:off x="5448427" y="294258"/>
            <a:ext cx="115506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Trebuchet MS"/>
                <a:cs typeface="Trebuchet MS"/>
              </a:rPr>
              <a:t>Step</a:t>
            </a:r>
            <a:r>
              <a:rPr sz="3200" spc="-160" dirty="0">
                <a:solidFill>
                  <a:srgbClr val="FFFFFF"/>
                </a:solidFill>
                <a:latin typeface="Trebuchet MS"/>
                <a:cs typeface="Trebuchet MS"/>
              </a:rPr>
              <a:t> </a:t>
            </a:r>
            <a:r>
              <a:rPr sz="3200" spc="-50" dirty="0">
                <a:solidFill>
                  <a:srgbClr val="FFFFFF"/>
                </a:solidFill>
                <a:latin typeface="Trebuchet MS"/>
                <a:cs typeface="Trebuchet MS"/>
              </a:rPr>
              <a:t>1</a:t>
            </a:r>
            <a:endParaRPr sz="3200">
              <a:latin typeface="Trebuchet MS"/>
              <a:cs typeface="Trebuchet MS"/>
            </a:endParaRPr>
          </a:p>
        </p:txBody>
      </p:sp>
      <p:sp>
        <p:nvSpPr>
          <p:cNvPr id="26" name="object 26"/>
          <p:cNvSpPr txBox="1"/>
          <p:nvPr/>
        </p:nvSpPr>
        <p:spPr>
          <a:xfrm>
            <a:off x="6783323" y="175260"/>
            <a:ext cx="4540250" cy="774700"/>
          </a:xfrm>
          <a:prstGeom prst="rect">
            <a:avLst/>
          </a:prstGeom>
          <a:solidFill>
            <a:srgbClr val="DED9D2">
              <a:alpha val="89802"/>
            </a:srgbClr>
          </a:solidFill>
        </p:spPr>
        <p:txBody>
          <a:bodyPr vert="horz" wrap="square" lIns="0" tIns="113664" rIns="0" bIns="0" rtlCol="0">
            <a:spAutoFit/>
          </a:bodyPr>
          <a:lstStyle/>
          <a:p>
            <a:pPr marL="97790" marR="456565">
              <a:lnSpc>
                <a:spcPct val="101400"/>
              </a:lnSpc>
              <a:spcBef>
                <a:spcPts val="894"/>
              </a:spcBef>
            </a:pPr>
            <a:r>
              <a:rPr lang="en-IN" sz="1400" b="1" dirty="0">
                <a:latin typeface="Cambria"/>
                <a:cs typeface="Cambria"/>
              </a:rPr>
              <a:t>I</a:t>
            </a:r>
            <a:r>
              <a:rPr sz="1400" b="1" dirty="0" err="1" smtClean="0">
                <a:latin typeface="Cambria"/>
                <a:cs typeface="Cambria"/>
              </a:rPr>
              <a:t>dentify</a:t>
            </a:r>
            <a:r>
              <a:rPr sz="1400" b="1" spc="180" dirty="0" smtClean="0">
                <a:latin typeface="Cambria"/>
                <a:cs typeface="Cambria"/>
              </a:rPr>
              <a:t> </a:t>
            </a:r>
            <a:r>
              <a:rPr sz="1400" b="1" dirty="0">
                <a:latin typeface="Cambria"/>
                <a:cs typeface="Cambria"/>
              </a:rPr>
              <a:t>number</a:t>
            </a:r>
            <a:r>
              <a:rPr sz="1400" b="1" spc="225" dirty="0">
                <a:latin typeface="Cambria"/>
                <a:cs typeface="Cambria"/>
              </a:rPr>
              <a:t> </a:t>
            </a:r>
            <a:r>
              <a:rPr sz="1400" b="1" dirty="0">
                <a:latin typeface="Cambria"/>
                <a:cs typeface="Cambria"/>
              </a:rPr>
              <a:t>of</a:t>
            </a:r>
            <a:r>
              <a:rPr sz="1400" b="1" spc="150" dirty="0">
                <a:latin typeface="Cambria"/>
                <a:cs typeface="Cambria"/>
              </a:rPr>
              <a:t> </a:t>
            </a:r>
            <a:r>
              <a:rPr sz="1400" b="1" spc="75" dirty="0">
                <a:latin typeface="Cambria"/>
                <a:cs typeface="Cambria"/>
              </a:rPr>
              <a:t>missing</a:t>
            </a:r>
            <a:r>
              <a:rPr sz="1400" b="1" spc="305" dirty="0">
                <a:latin typeface="Cambria"/>
                <a:cs typeface="Cambria"/>
              </a:rPr>
              <a:t> </a:t>
            </a:r>
            <a:r>
              <a:rPr sz="1400" b="1" dirty="0">
                <a:latin typeface="Cambria"/>
                <a:cs typeface="Cambria"/>
              </a:rPr>
              <a:t>values</a:t>
            </a:r>
            <a:r>
              <a:rPr sz="1400" b="1" spc="229" dirty="0">
                <a:latin typeface="Cambria"/>
                <a:cs typeface="Cambria"/>
              </a:rPr>
              <a:t> </a:t>
            </a:r>
            <a:r>
              <a:rPr sz="1400" b="1" dirty="0">
                <a:latin typeface="Cambria"/>
                <a:cs typeface="Cambria"/>
              </a:rPr>
              <a:t>from</a:t>
            </a:r>
            <a:r>
              <a:rPr sz="1400" b="1" spc="204" dirty="0">
                <a:latin typeface="Cambria"/>
                <a:cs typeface="Cambria"/>
              </a:rPr>
              <a:t>  </a:t>
            </a:r>
            <a:r>
              <a:rPr sz="1400" b="1" spc="40" dirty="0">
                <a:latin typeface="Cambria"/>
                <a:cs typeface="Cambria"/>
              </a:rPr>
              <a:t>each </a:t>
            </a:r>
            <a:r>
              <a:rPr sz="1400" b="1" dirty="0">
                <a:latin typeface="Cambria"/>
                <a:cs typeface="Cambria"/>
              </a:rPr>
              <a:t>column</a:t>
            </a:r>
            <a:r>
              <a:rPr sz="1400" b="1" spc="290" dirty="0">
                <a:latin typeface="Cambria"/>
                <a:cs typeface="Cambria"/>
              </a:rPr>
              <a:t> </a:t>
            </a:r>
            <a:r>
              <a:rPr sz="1400" b="1" dirty="0">
                <a:latin typeface="Cambria"/>
                <a:cs typeface="Cambria"/>
              </a:rPr>
              <a:t>and</a:t>
            </a:r>
            <a:r>
              <a:rPr sz="1400" b="1" spc="195" dirty="0">
                <a:latin typeface="Cambria"/>
                <a:cs typeface="Cambria"/>
              </a:rPr>
              <a:t> </a:t>
            </a:r>
            <a:r>
              <a:rPr sz="1400" b="1" dirty="0">
                <a:latin typeface="Cambria"/>
                <a:cs typeface="Cambria"/>
              </a:rPr>
              <a:t>identify</a:t>
            </a:r>
            <a:r>
              <a:rPr sz="1400" b="1" spc="165" dirty="0">
                <a:latin typeface="Cambria"/>
                <a:cs typeface="Cambria"/>
              </a:rPr>
              <a:t> </a:t>
            </a:r>
            <a:r>
              <a:rPr sz="1400" b="1" spc="50" dirty="0">
                <a:latin typeface="Cambria"/>
                <a:cs typeface="Cambria"/>
              </a:rPr>
              <a:t>columns</a:t>
            </a:r>
            <a:r>
              <a:rPr sz="1400" b="1" spc="275" dirty="0">
                <a:latin typeface="Cambria"/>
                <a:cs typeface="Cambria"/>
              </a:rPr>
              <a:t> </a:t>
            </a:r>
            <a:r>
              <a:rPr sz="1400" b="1" dirty="0">
                <a:latin typeface="Cambria"/>
                <a:cs typeface="Cambria"/>
              </a:rPr>
              <a:t>with</a:t>
            </a:r>
            <a:r>
              <a:rPr sz="1400" b="1" spc="140" dirty="0">
                <a:latin typeface="Cambria"/>
                <a:cs typeface="Cambria"/>
              </a:rPr>
              <a:t> </a:t>
            </a:r>
            <a:r>
              <a:rPr sz="1400" b="1" dirty="0">
                <a:latin typeface="Cambria"/>
                <a:cs typeface="Cambria"/>
              </a:rPr>
              <a:t>a</a:t>
            </a:r>
            <a:r>
              <a:rPr sz="1400" b="1" spc="295" dirty="0">
                <a:latin typeface="Cambria"/>
                <a:cs typeface="Cambria"/>
              </a:rPr>
              <a:t> </a:t>
            </a:r>
            <a:r>
              <a:rPr sz="1400" b="1" spc="-10" dirty="0">
                <a:latin typeface="Cambria"/>
                <a:cs typeface="Cambria"/>
              </a:rPr>
              <a:t>large </a:t>
            </a:r>
            <a:r>
              <a:rPr sz="1400" b="1" dirty="0">
                <a:latin typeface="Cambria"/>
                <a:cs typeface="Cambria"/>
              </a:rPr>
              <a:t>number</a:t>
            </a:r>
            <a:r>
              <a:rPr sz="1400" b="1" spc="165" dirty="0">
                <a:latin typeface="Cambria"/>
                <a:cs typeface="Cambria"/>
              </a:rPr>
              <a:t> </a:t>
            </a:r>
            <a:r>
              <a:rPr sz="1400" b="1" dirty="0">
                <a:latin typeface="Cambria"/>
                <a:cs typeface="Cambria"/>
              </a:rPr>
              <a:t>of</a:t>
            </a:r>
            <a:r>
              <a:rPr sz="1400" b="1" spc="160" dirty="0">
                <a:latin typeface="Cambria"/>
                <a:cs typeface="Cambria"/>
              </a:rPr>
              <a:t> </a:t>
            </a:r>
            <a:r>
              <a:rPr sz="1400" b="1" spc="55" dirty="0">
                <a:latin typeface="Cambria"/>
                <a:cs typeface="Cambria"/>
              </a:rPr>
              <a:t>na’s/missing</a:t>
            </a:r>
            <a:r>
              <a:rPr sz="1400" b="1" spc="195" dirty="0">
                <a:latin typeface="Cambria"/>
                <a:cs typeface="Cambria"/>
              </a:rPr>
              <a:t> </a:t>
            </a:r>
            <a:r>
              <a:rPr sz="1400" b="1" spc="40" dirty="0">
                <a:latin typeface="Cambria"/>
                <a:cs typeface="Cambria"/>
              </a:rPr>
              <a:t>columns</a:t>
            </a:r>
            <a:endParaRPr sz="1400" dirty="0">
              <a:latin typeface="Cambria"/>
              <a:cs typeface="Cambri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7200"/>
            <a:ext cx="10717885" cy="1186064"/>
          </a:xfrm>
          <a:prstGeom prst="rect">
            <a:avLst/>
          </a:prstGeom>
        </p:spPr>
        <p:txBody>
          <a:bodyPr vert="horz" wrap="square" lIns="0" tIns="564993" rIns="0" bIns="0" rtlCol="0">
            <a:spAutoFit/>
          </a:bodyPr>
          <a:lstStyle/>
          <a:p>
            <a:pPr marL="346075">
              <a:lnSpc>
                <a:spcPct val="100000"/>
              </a:lnSpc>
              <a:spcBef>
                <a:spcPts val="105"/>
              </a:spcBef>
            </a:pPr>
            <a:r>
              <a:rPr lang="en-IN" sz="4000" spc="114" dirty="0" smtClean="0">
                <a:solidFill>
                  <a:srgbClr val="33391D"/>
                </a:solidFill>
              </a:rPr>
              <a:t>INFORMATION ABOUT THE DATA</a:t>
            </a:r>
            <a:endParaRPr sz="4000" dirty="0"/>
          </a:p>
        </p:txBody>
      </p:sp>
      <p:pic>
        <p:nvPicPr>
          <p:cNvPr id="10" name="Picture 9"/>
          <p:cNvPicPr>
            <a:picLocks noChangeAspect="1"/>
          </p:cNvPicPr>
          <p:nvPr/>
        </p:nvPicPr>
        <p:blipFill>
          <a:blip r:embed="rId2"/>
          <a:stretch>
            <a:fillRect/>
          </a:stretch>
        </p:blipFill>
        <p:spPr>
          <a:xfrm>
            <a:off x="1524000" y="838200"/>
            <a:ext cx="5284443" cy="5937685"/>
          </a:xfrm>
          <a:prstGeom prst="rect">
            <a:avLst/>
          </a:prstGeom>
          <a:ln>
            <a:solidFill>
              <a:schemeClr val="tx1"/>
            </a:solidFill>
          </a:ln>
        </p:spPr>
      </p:pic>
      <p:sp>
        <p:nvSpPr>
          <p:cNvPr id="11" name="Rectangle 10"/>
          <p:cNvSpPr/>
          <p:nvPr/>
        </p:nvSpPr>
        <p:spPr>
          <a:xfrm>
            <a:off x="3937620" y="2974408"/>
            <a:ext cx="558179" cy="228600"/>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p:cNvSpPr/>
          <p:nvPr/>
        </p:nvSpPr>
        <p:spPr>
          <a:xfrm>
            <a:off x="3950009" y="4697425"/>
            <a:ext cx="545790" cy="184497"/>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p:cNvSpPr/>
          <p:nvPr/>
        </p:nvSpPr>
        <p:spPr>
          <a:xfrm>
            <a:off x="3937619" y="4478534"/>
            <a:ext cx="481981" cy="218892"/>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p:cNvSpPr/>
          <p:nvPr/>
        </p:nvSpPr>
        <p:spPr>
          <a:xfrm>
            <a:off x="3937620" y="3516715"/>
            <a:ext cx="558179" cy="228600"/>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p:cNvSpPr/>
          <p:nvPr/>
        </p:nvSpPr>
        <p:spPr>
          <a:xfrm>
            <a:off x="3937620" y="3753868"/>
            <a:ext cx="558179" cy="167475"/>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p:cNvSpPr/>
          <p:nvPr/>
        </p:nvSpPr>
        <p:spPr>
          <a:xfrm>
            <a:off x="3937619" y="5067151"/>
            <a:ext cx="481981" cy="187465"/>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p:cNvSpPr/>
          <p:nvPr/>
        </p:nvSpPr>
        <p:spPr>
          <a:xfrm>
            <a:off x="3918567" y="5268613"/>
            <a:ext cx="513886" cy="178982"/>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Rectangle 17"/>
          <p:cNvSpPr/>
          <p:nvPr/>
        </p:nvSpPr>
        <p:spPr>
          <a:xfrm>
            <a:off x="3909044" y="5617250"/>
            <a:ext cx="558180" cy="192979"/>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9" name="Rectangle 18"/>
          <p:cNvSpPr/>
          <p:nvPr/>
        </p:nvSpPr>
        <p:spPr>
          <a:xfrm>
            <a:off x="3904328" y="5810229"/>
            <a:ext cx="562896" cy="164100"/>
          </a:xfrm>
          <a:prstGeom prst="rect">
            <a:avLst/>
          </a:prstGeom>
          <a:solidFill>
            <a:schemeClr val="accent2">
              <a:alpha val="16000"/>
            </a:schemeClr>
          </a:solid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0" name="Rectangle 19"/>
          <p:cNvSpPr/>
          <p:nvPr/>
        </p:nvSpPr>
        <p:spPr>
          <a:xfrm>
            <a:off x="5333999" y="2421500"/>
            <a:ext cx="685801" cy="192581"/>
          </a:xfrm>
          <a:prstGeom prst="rect">
            <a:avLst/>
          </a:prstGeom>
          <a:solidFill>
            <a:schemeClr val="tx2">
              <a:lumMod val="40000"/>
              <a:lumOff val="60000"/>
              <a:alpha val="16000"/>
            </a:schemeClr>
          </a:solidFill>
          <a:ln w="19050">
            <a:solidFill>
              <a:schemeClr val="tx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1" name="Rectangle 20"/>
          <p:cNvSpPr/>
          <p:nvPr/>
        </p:nvSpPr>
        <p:spPr>
          <a:xfrm>
            <a:off x="5333999" y="2837405"/>
            <a:ext cx="685801" cy="1277396"/>
          </a:xfrm>
          <a:prstGeom prst="rect">
            <a:avLst/>
          </a:prstGeom>
          <a:solidFill>
            <a:schemeClr val="tx2">
              <a:lumMod val="40000"/>
              <a:lumOff val="60000"/>
              <a:alpha val="16000"/>
            </a:schemeClr>
          </a:solidFill>
          <a:ln w="19050">
            <a:solidFill>
              <a:schemeClr val="tx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3" name="Rectangle 22"/>
          <p:cNvSpPr/>
          <p:nvPr/>
        </p:nvSpPr>
        <p:spPr>
          <a:xfrm>
            <a:off x="5333999" y="4522184"/>
            <a:ext cx="685801" cy="1802415"/>
          </a:xfrm>
          <a:prstGeom prst="rect">
            <a:avLst/>
          </a:prstGeom>
          <a:solidFill>
            <a:schemeClr val="tx2">
              <a:lumMod val="40000"/>
              <a:lumOff val="60000"/>
              <a:alpha val="16000"/>
            </a:schemeClr>
          </a:solidFill>
          <a:ln w="19050">
            <a:solidFill>
              <a:schemeClr val="tx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4" name="Rectangle 23"/>
          <p:cNvSpPr/>
          <p:nvPr/>
        </p:nvSpPr>
        <p:spPr>
          <a:xfrm>
            <a:off x="5333999" y="2614081"/>
            <a:ext cx="685801" cy="223324"/>
          </a:xfrm>
          <a:prstGeom prst="rect">
            <a:avLst/>
          </a:prstGeom>
          <a:solidFill>
            <a:schemeClr val="accent3">
              <a:lumMod val="50000"/>
              <a:alpha val="16000"/>
            </a:schemeClr>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5" name="Rectangle 24"/>
          <p:cNvSpPr/>
          <p:nvPr/>
        </p:nvSpPr>
        <p:spPr>
          <a:xfrm>
            <a:off x="5333998" y="4105994"/>
            <a:ext cx="685802" cy="416190"/>
          </a:xfrm>
          <a:prstGeom prst="rect">
            <a:avLst/>
          </a:prstGeom>
          <a:solidFill>
            <a:schemeClr val="accent3">
              <a:lumMod val="50000"/>
              <a:alpha val="16000"/>
            </a:schemeClr>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27" name="Straight Arrow Connector 26"/>
          <p:cNvCxnSpPr>
            <a:stCxn id="20" idx="3"/>
          </p:cNvCxnSpPr>
          <p:nvPr/>
        </p:nvCxnSpPr>
        <p:spPr>
          <a:xfrm flipV="1">
            <a:off x="6019800" y="2514600"/>
            <a:ext cx="1447800" cy="31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019800" y="2500824"/>
            <a:ext cx="1447800" cy="8576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19800" y="2500824"/>
            <a:ext cx="1447800" cy="27508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484706" y="2240491"/>
            <a:ext cx="2726094" cy="520665"/>
          </a:xfrm>
          <a:prstGeom prst="rect">
            <a:avLst/>
          </a:prstGeom>
          <a:solidFill>
            <a:srgbClr val="FF0000"/>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smtClean="0"/>
              <a:t>17 CATEGORICAL COLUMN</a:t>
            </a:r>
            <a:endParaRPr lang="en-IN" sz="1600" dirty="0"/>
          </a:p>
        </p:txBody>
      </p:sp>
      <p:cxnSp>
        <p:nvCxnSpPr>
          <p:cNvPr id="35" name="Straight Arrow Connector 34"/>
          <p:cNvCxnSpPr/>
          <p:nvPr/>
        </p:nvCxnSpPr>
        <p:spPr>
          <a:xfrm>
            <a:off x="6019800" y="2706898"/>
            <a:ext cx="2438400" cy="121444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5" idx="3"/>
          </p:cNvCxnSpPr>
          <p:nvPr/>
        </p:nvCxnSpPr>
        <p:spPr>
          <a:xfrm flipV="1">
            <a:off x="6019800" y="3921343"/>
            <a:ext cx="2438400" cy="39274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466751" y="3615912"/>
            <a:ext cx="2429849" cy="498890"/>
          </a:xfrm>
          <a:prstGeom prst="rect">
            <a:avLst/>
          </a:prstGeom>
          <a:solidFill>
            <a:schemeClr val="tx2">
              <a:lumMod val="60000"/>
              <a:lumOff val="40000"/>
            </a:schemeClr>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dirty="0" smtClean="0"/>
              <a:t>3 NUMERIC COLUMN</a:t>
            </a:r>
            <a:endParaRPr lang="en-IN" sz="1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2295</TotalTime>
  <Words>2240</Words>
  <Application>Microsoft Office PowerPoint</Application>
  <PresentationFormat>Widescreen</PresentationFormat>
  <Paragraphs>325</Paragraphs>
  <Slides>33</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Arial</vt:lpstr>
      <vt:lpstr>Arial MT</vt:lpstr>
      <vt:lpstr>Bahnschrift</vt:lpstr>
      <vt:lpstr>Calibri</vt:lpstr>
      <vt:lpstr>Cambria</vt:lpstr>
      <vt:lpstr>Georgia</vt:lpstr>
      <vt:lpstr>Helvetica Neue</vt:lpstr>
      <vt:lpstr>Impact</vt:lpstr>
      <vt:lpstr>Times New Roman</vt:lpstr>
      <vt:lpstr>Trebuchet MS</vt:lpstr>
      <vt:lpstr>Verdana</vt:lpstr>
      <vt:lpstr>Wingdings</vt:lpstr>
      <vt:lpstr>Office Theme</vt:lpstr>
      <vt:lpstr>PowerPoint Presentation</vt:lpstr>
      <vt:lpstr>INTRODUCTION</vt:lpstr>
      <vt:lpstr>OBJECTIVES</vt:lpstr>
      <vt:lpstr>DATA SOURCE INFORMATION (DATASET-1)</vt:lpstr>
      <vt:lpstr>PowerPoint Presentation</vt:lpstr>
      <vt:lpstr>DATA SOURCE INFORMATION (DATASET-1)</vt:lpstr>
      <vt:lpstr>DATA SOURCE INFORMATION (DATASET-2)</vt:lpstr>
      <vt:lpstr>PowerPoint Presentation</vt:lpstr>
      <vt:lpstr>INFORMATION ABOUT THE DATA</vt:lpstr>
      <vt:lpstr>UNI-VARIATE ANALYSIS AND VISUALIZATION</vt:lpstr>
      <vt:lpstr>UNI-VARIATE ANALYSIS AND VISUALIZATION</vt:lpstr>
      <vt:lpstr>UNI-VARIATE ANALYSIS AND VISUALIZATION</vt:lpstr>
      <vt:lpstr>UNI-VARIATE ANALYSIS AND VISUALIZATION</vt:lpstr>
      <vt:lpstr>UNI-VARIATE ANALYSIS AND VISUALIZATION</vt:lpstr>
      <vt:lpstr>UNI-VARIATE ANALYSIS AND VISUALIZATION</vt:lpstr>
      <vt:lpstr>UNI-VARIATE ANALYSIS AND VISUALIZATION</vt:lpstr>
      <vt:lpstr>UNI-VARIATE ANALYSIS AND VISUALIZATION</vt:lpstr>
      <vt:lpstr>UNI-VARIATE ANALYSIS AND VISUALIZATION</vt:lpstr>
      <vt:lpstr>UNI-VARIATE ANALYSIS AND VISUALIZATION</vt:lpstr>
      <vt:lpstr>PowerPoint Presentation</vt:lpstr>
      <vt:lpstr>FEATURE ENGINEERING: Column Transformation </vt:lpstr>
      <vt:lpstr>FEATURE ENGINEERING: Missing Values Imputation</vt:lpstr>
      <vt:lpstr>FEATURE ENGINEERING: Missing Values Imputation</vt:lpstr>
      <vt:lpstr>FEATURE ENGINEERING: Missing Values Imputation</vt:lpstr>
      <vt:lpstr>FEATURE ENGINEERING: ENCODING AND STANDARDIZATION</vt:lpstr>
      <vt:lpstr>FEATURE ENGINEERING: APPLYING PCA</vt:lpstr>
      <vt:lpstr>MODELLING TECHNIQUES USED</vt:lpstr>
      <vt:lpstr>APPLYING: LOGISTIC REGRESSION</vt:lpstr>
      <vt:lpstr>APPLYING: LOGISTIC REGRESSION</vt:lpstr>
      <vt:lpstr>APPLYING: SVM</vt:lpstr>
      <vt:lpstr>APPLYING: KNN</vt:lpstr>
      <vt:lpstr>Result Summary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Cab cancellation Presentation</dc:title>
  <dc:creator>panda</dc:creator>
  <cp:lastModifiedBy>Microsoft account</cp:lastModifiedBy>
  <cp:revision>57</cp:revision>
  <dcterms:created xsi:type="dcterms:W3CDTF">2023-12-27T08:55:57Z</dcterms:created>
  <dcterms:modified xsi:type="dcterms:W3CDTF">2024-01-23T21:44:30Z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2023-12-13T00:00:00Z</vt:filetime>
  </property>
  <property fmtid="{D5CDD505-2E9C-101B-9397-08002B2CF9AE}" pid="3" name="Creator">
    <vt:lpwstr>Microsoft® PowerPoint® 2013</vt:lpwstr>
  </property>
  <property fmtid="{D5CDD505-2E9C-101B-9397-08002B2CF9AE}" pid="4" name="LastSaved">
    <vt:filetime>2023-12-27T00:00:00Z</vt:filetime>
  </property>
  <property fmtid="{D5CDD505-2E9C-101B-9397-08002B2CF9AE}" pid="5" name="Producer">
    <vt:lpwstr>Microsoft® PowerPoint® 2013</vt:lpwstr>
  </property>
</Properties>
</file>